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56" r:id="rId2"/>
    <p:sldId id="443" r:id="rId3"/>
    <p:sldId id="439" r:id="rId4"/>
    <p:sldId id="436" r:id="rId5"/>
    <p:sldId id="438" r:id="rId6"/>
    <p:sldId id="442" r:id="rId7"/>
    <p:sldId id="264" r:id="rId8"/>
  </p:sldIdLst>
  <p:sldSz cx="9144000" cy="6858000" type="screen4x3"/>
  <p:notesSz cx="6669088" cy="9926638"/>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ārtiņš Auders" initials="MA" lastIdx="1" clrIdx="0">
    <p:extLst/>
  </p:cmAuthor>
  <p:cmAuthor id="2" name="Dace Vītola" initials="DV" lastIdx="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859C"/>
    <a:srgbClr val="589898"/>
    <a:srgbClr val="CCEEF4"/>
    <a:srgbClr val="00859B"/>
    <a:srgbClr val="7FF905"/>
    <a:srgbClr val="1884E6"/>
    <a:srgbClr val="F98B27"/>
    <a:srgbClr val="228B9D"/>
    <a:srgbClr val="008080"/>
    <a:srgbClr val="49C3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2" autoAdjust="0"/>
    <p:restoredTop sz="79742" autoAdjust="0"/>
  </p:normalViewPr>
  <p:slideViewPr>
    <p:cSldViewPr snapToGrid="0" snapToObjects="1">
      <p:cViewPr varScale="1">
        <p:scale>
          <a:sx n="91" d="100"/>
          <a:sy n="91" d="100"/>
        </p:scale>
        <p:origin x="2106" y="78"/>
      </p:cViewPr>
      <p:guideLst>
        <p:guide orient="horz" pos="2160"/>
        <p:guide pos="2880"/>
      </p:guideLst>
    </p:cSldViewPr>
  </p:slideViewPr>
  <p:outlineViewPr>
    <p:cViewPr>
      <p:scale>
        <a:sx n="33" d="100"/>
        <a:sy n="33" d="100"/>
      </p:scale>
      <p:origin x="0" y="-8742"/>
    </p:cViewPr>
  </p:outlineViewPr>
  <p:notesTextViewPr>
    <p:cViewPr>
      <p:scale>
        <a:sx n="1" d="1"/>
        <a:sy n="1" d="1"/>
      </p:scale>
      <p:origin x="0" y="0"/>
    </p:cViewPr>
  </p:notesTextViewPr>
  <p:notesViewPr>
    <p:cSldViewPr snapToGrid="0" snapToObjects="1">
      <p:cViewPr varScale="1">
        <p:scale>
          <a:sx n="80" d="100"/>
          <a:sy n="80" d="100"/>
        </p:scale>
        <p:origin x="405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90666" cy="496888"/>
          </a:xfrm>
          <a:prstGeom prst="rect">
            <a:avLst/>
          </a:prstGeom>
        </p:spPr>
        <p:txBody>
          <a:bodyPr vert="horz" lIns="91433" tIns="45716" rIns="91433" bIns="45716" rtlCol="0"/>
          <a:lstStyle>
            <a:lvl1pPr algn="l">
              <a:defRPr sz="1200">
                <a:cs typeface="Arial" charset="0"/>
              </a:defRPr>
            </a:lvl1pPr>
          </a:lstStyle>
          <a:p>
            <a:pPr>
              <a:defRPr/>
            </a:pPr>
            <a:endParaRPr lang="lv-LV"/>
          </a:p>
        </p:txBody>
      </p:sp>
      <p:sp>
        <p:nvSpPr>
          <p:cNvPr id="3" name="Date Placeholder 2"/>
          <p:cNvSpPr>
            <a:spLocks noGrp="1"/>
          </p:cNvSpPr>
          <p:nvPr>
            <p:ph type="dt" sz="quarter" idx="1"/>
          </p:nvPr>
        </p:nvSpPr>
        <p:spPr>
          <a:xfrm>
            <a:off x="3776869" y="1"/>
            <a:ext cx="2890666" cy="496888"/>
          </a:xfrm>
          <a:prstGeom prst="rect">
            <a:avLst/>
          </a:prstGeom>
        </p:spPr>
        <p:txBody>
          <a:bodyPr vert="horz" lIns="91433" tIns="45716" rIns="91433" bIns="45716" rtlCol="0"/>
          <a:lstStyle>
            <a:lvl1pPr algn="r">
              <a:defRPr sz="1200">
                <a:cs typeface="Arial" charset="0"/>
              </a:defRPr>
            </a:lvl1pPr>
          </a:lstStyle>
          <a:p>
            <a:pPr>
              <a:defRPr/>
            </a:pPr>
            <a:fld id="{B1449EBD-6AB0-4D33-B86C-3CD9BC214695}" type="datetimeFigureOut">
              <a:rPr lang="lv-LV"/>
              <a:pPr>
                <a:defRPr/>
              </a:pPr>
              <a:t>02.05.2018</a:t>
            </a:fld>
            <a:endParaRPr lang="lv-LV"/>
          </a:p>
        </p:txBody>
      </p:sp>
      <p:sp>
        <p:nvSpPr>
          <p:cNvPr id="4" name="Footer Placeholder 3"/>
          <p:cNvSpPr>
            <a:spLocks noGrp="1"/>
          </p:cNvSpPr>
          <p:nvPr>
            <p:ph type="ftr" sz="quarter" idx="2"/>
          </p:nvPr>
        </p:nvSpPr>
        <p:spPr>
          <a:xfrm>
            <a:off x="1" y="9428174"/>
            <a:ext cx="2890666" cy="496887"/>
          </a:xfrm>
          <a:prstGeom prst="rect">
            <a:avLst/>
          </a:prstGeom>
        </p:spPr>
        <p:txBody>
          <a:bodyPr vert="horz" lIns="91433" tIns="45716" rIns="91433" bIns="45716" rtlCol="0" anchor="b"/>
          <a:lstStyle>
            <a:lvl1pPr algn="l">
              <a:defRPr sz="1200">
                <a:cs typeface="Arial" charset="0"/>
              </a:defRPr>
            </a:lvl1pPr>
          </a:lstStyle>
          <a:p>
            <a:pPr>
              <a:defRPr/>
            </a:pPr>
            <a:endParaRPr lang="lv-LV"/>
          </a:p>
        </p:txBody>
      </p:sp>
      <p:sp>
        <p:nvSpPr>
          <p:cNvPr id="5" name="Slide Number Placeholder 4"/>
          <p:cNvSpPr>
            <a:spLocks noGrp="1"/>
          </p:cNvSpPr>
          <p:nvPr>
            <p:ph type="sldNum" sz="quarter" idx="3"/>
          </p:nvPr>
        </p:nvSpPr>
        <p:spPr>
          <a:xfrm>
            <a:off x="3776869" y="9428174"/>
            <a:ext cx="2890666" cy="496887"/>
          </a:xfrm>
          <a:prstGeom prst="rect">
            <a:avLst/>
          </a:prstGeom>
        </p:spPr>
        <p:txBody>
          <a:bodyPr vert="horz" wrap="square" lIns="91433" tIns="45716" rIns="91433" bIns="45716" numCol="1" anchor="b" anchorCtr="0" compatLnSpc="1">
            <a:prstTxWarp prst="textNoShape">
              <a:avLst/>
            </a:prstTxWarp>
          </a:bodyPr>
          <a:lstStyle>
            <a:lvl1pPr algn="r">
              <a:defRPr sz="1200"/>
            </a:lvl1pPr>
          </a:lstStyle>
          <a:p>
            <a:fld id="{4D2E7992-DA02-4AAC-8B99-6133321F333C}" type="slidenum">
              <a:rPr lang="lv-LV" altLang="lv-LV"/>
              <a:pPr/>
              <a:t>‹#›</a:t>
            </a:fld>
            <a:endParaRPr lang="lv-LV" altLang="lv-LV"/>
          </a:p>
        </p:txBody>
      </p:sp>
    </p:spTree>
    <p:extLst>
      <p:ext uri="{BB962C8B-B14F-4D97-AF65-F5344CB8AC3E}">
        <p14:creationId xmlns:p14="http://schemas.microsoft.com/office/powerpoint/2010/main" val="38257674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90666" cy="496888"/>
          </a:xfrm>
          <a:prstGeom prst="rect">
            <a:avLst/>
          </a:prstGeom>
        </p:spPr>
        <p:txBody>
          <a:bodyPr vert="horz" lIns="91433" tIns="45716" rIns="91433" bIns="45716" rtlCol="0"/>
          <a:lstStyle>
            <a:lvl1pPr algn="l" defTabSz="939493"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776869" y="1"/>
            <a:ext cx="2890666" cy="496888"/>
          </a:xfrm>
          <a:prstGeom prst="rect">
            <a:avLst/>
          </a:prstGeom>
        </p:spPr>
        <p:txBody>
          <a:bodyPr vert="horz" lIns="91433" tIns="45716" rIns="91433" bIns="45716" rtlCol="0"/>
          <a:lstStyle>
            <a:lvl1pPr algn="r" defTabSz="939493" fontAlgn="auto">
              <a:spcBef>
                <a:spcPts val="0"/>
              </a:spcBef>
              <a:spcAft>
                <a:spcPts val="0"/>
              </a:spcAft>
              <a:defRPr sz="1200">
                <a:latin typeface="+mn-lt"/>
                <a:cs typeface="+mn-cs"/>
              </a:defRPr>
            </a:lvl1pPr>
          </a:lstStyle>
          <a:p>
            <a:pPr>
              <a:defRPr/>
            </a:pPr>
            <a:fld id="{1C664014-8435-401A-A27D-765F7B608E33}" type="datetimeFigureOut">
              <a:rPr lang="lv-LV"/>
              <a:pPr>
                <a:defRPr/>
              </a:pPr>
              <a:t>02.05.2018</a:t>
            </a:fld>
            <a:endParaRPr lang="lv-LV"/>
          </a:p>
        </p:txBody>
      </p:sp>
      <p:sp>
        <p:nvSpPr>
          <p:cNvPr id="4" name="Slide Image Placeholder 3"/>
          <p:cNvSpPr>
            <a:spLocks noGrp="1" noRot="1" noChangeAspect="1"/>
          </p:cNvSpPr>
          <p:nvPr>
            <p:ph type="sldImg" idx="2"/>
          </p:nvPr>
        </p:nvSpPr>
        <p:spPr>
          <a:xfrm>
            <a:off x="854075" y="744538"/>
            <a:ext cx="4960938" cy="3721100"/>
          </a:xfrm>
          <a:prstGeom prst="rect">
            <a:avLst/>
          </a:prstGeom>
          <a:noFill/>
          <a:ln w="12700">
            <a:solidFill>
              <a:prstClr val="black"/>
            </a:solidFill>
          </a:ln>
        </p:spPr>
        <p:txBody>
          <a:bodyPr vert="horz" lIns="91433" tIns="45716" rIns="91433" bIns="45716" rtlCol="0" anchor="ctr"/>
          <a:lstStyle/>
          <a:p>
            <a:pPr lvl="0"/>
            <a:endParaRPr lang="lv-LV" noProof="0"/>
          </a:p>
        </p:txBody>
      </p:sp>
      <p:sp>
        <p:nvSpPr>
          <p:cNvPr id="5" name="Notes Placeholder 4"/>
          <p:cNvSpPr>
            <a:spLocks noGrp="1"/>
          </p:cNvSpPr>
          <p:nvPr>
            <p:ph type="body" sz="quarter" idx="3"/>
          </p:nvPr>
        </p:nvSpPr>
        <p:spPr>
          <a:xfrm>
            <a:off x="666599" y="4714886"/>
            <a:ext cx="5335892" cy="4467225"/>
          </a:xfrm>
          <a:prstGeom prst="rect">
            <a:avLst/>
          </a:prstGeom>
        </p:spPr>
        <p:txBody>
          <a:bodyPr vert="horz" lIns="91433" tIns="45716" rIns="91433" bIns="4571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1" y="9428174"/>
            <a:ext cx="2890666" cy="496887"/>
          </a:xfrm>
          <a:prstGeom prst="rect">
            <a:avLst/>
          </a:prstGeom>
        </p:spPr>
        <p:txBody>
          <a:bodyPr vert="horz" lIns="91433" tIns="45716" rIns="91433" bIns="45716" rtlCol="0" anchor="b"/>
          <a:lstStyle>
            <a:lvl1pPr algn="l" defTabSz="939493"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776869" y="9428174"/>
            <a:ext cx="2890666" cy="496887"/>
          </a:xfrm>
          <a:prstGeom prst="rect">
            <a:avLst/>
          </a:prstGeom>
        </p:spPr>
        <p:txBody>
          <a:bodyPr vert="horz" wrap="square" lIns="91433" tIns="45716" rIns="91433" bIns="45716" numCol="1" anchor="b" anchorCtr="0" compatLnSpc="1">
            <a:prstTxWarp prst="textNoShape">
              <a:avLst/>
            </a:prstTxWarp>
          </a:bodyPr>
          <a:lstStyle>
            <a:lvl1pPr algn="r">
              <a:defRPr sz="1200">
                <a:latin typeface="Calibri" panose="020F0502020204030204" pitchFamily="34" charset="0"/>
              </a:defRPr>
            </a:lvl1pPr>
          </a:lstStyle>
          <a:p>
            <a:fld id="{ACC58A83-4685-4212-A986-477B9E195F2C}" type="slidenum">
              <a:rPr lang="lv-LV" altLang="lv-LV"/>
              <a:pPr/>
              <a:t>‹#›</a:t>
            </a:fld>
            <a:endParaRPr lang="lv-LV" altLang="lv-LV"/>
          </a:p>
        </p:txBody>
      </p:sp>
    </p:spTree>
    <p:extLst>
      <p:ext uri="{BB962C8B-B14F-4D97-AF65-F5344CB8AC3E}">
        <p14:creationId xmlns:p14="http://schemas.microsoft.com/office/powerpoint/2010/main" val="113001312"/>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1100"/>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1</a:t>
            </a:fld>
            <a:endParaRPr lang="lv-LV" altLang="lv-LV"/>
          </a:p>
        </p:txBody>
      </p:sp>
    </p:spTree>
    <p:extLst>
      <p:ext uri="{BB962C8B-B14F-4D97-AF65-F5344CB8AC3E}">
        <p14:creationId xmlns:p14="http://schemas.microsoft.com/office/powerpoint/2010/main" val="706862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Latvijas </a:t>
            </a:r>
            <a:r>
              <a:rPr lang="lv-LV" dirty="0" err="1"/>
              <a:t>pašavldības</a:t>
            </a:r>
            <a:r>
              <a:rPr lang="lv-LV" dirty="0"/>
              <a:t> saskaņā ar Komisijas regulas Nr.651/2014 56.pantu īsteno projektus šādu ES fondu līdzfinansētu speciālo atbalsta mērķu ietvaros:</a:t>
            </a:r>
          </a:p>
          <a:p>
            <a:r>
              <a:rPr lang="lv-LV" dirty="0"/>
              <a:t>1) Ministru Kabineta 2015.gada 13.oktobra noteikumi Nr.593 "Darbības programmas "Izaugsme un nodarbinātība" 3.3.1. specifiskā atbalsta mērķa "Palielināt privāto investīciju apjomu reģionos, veicot ieguldījumus uzņēmējdarbības attīstībai atbilstoši pašvaldību attīstības programmās noteiktajai teritoriju ekonomiskajai specializācijai un balstoties uz vietējo uzņēmēju vajadzībām" īstenošanas noteikumi";</a:t>
            </a:r>
          </a:p>
          <a:p>
            <a:r>
              <a:rPr lang="lv-LV" dirty="0"/>
              <a:t>2) Ministru Kabineta 2015.gada 10.novembra noteikumi Nr.645 5.6.2. " Darbības programmas "Izaugsme un nodarbinātība" 5.6.2. specifiskā atbalsta mērķa "Teritoriju </a:t>
            </a:r>
            <a:r>
              <a:rPr lang="lv-LV" dirty="0" err="1"/>
              <a:t>revitalizācija</a:t>
            </a:r>
            <a:r>
              <a:rPr lang="lv-LV" dirty="0"/>
              <a:t>, reģenerējot degradētās teritorijas atbilstoši pašvaldību integrētajām attīstības programmām" īstenošanas noteikumi"</a:t>
            </a:r>
          </a:p>
          <a:p>
            <a:endParaRPr lang="lv-LV"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3</a:t>
            </a:fld>
            <a:endParaRPr lang="lv-LV" altLang="lv-LV"/>
          </a:p>
        </p:txBody>
      </p:sp>
    </p:spTree>
    <p:extLst>
      <p:ext uri="{BB962C8B-B14F-4D97-AF65-F5344CB8AC3E}">
        <p14:creationId xmlns:p14="http://schemas.microsoft.com/office/powerpoint/2010/main" val="2754444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1100"/>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7</a:t>
            </a:fld>
            <a:endParaRPr lang="lv-LV" altLang="lv-LV"/>
          </a:p>
        </p:txBody>
      </p:sp>
    </p:spTree>
    <p:extLst>
      <p:ext uri="{BB962C8B-B14F-4D97-AF65-F5344CB8AC3E}">
        <p14:creationId xmlns:p14="http://schemas.microsoft.com/office/powerpoint/2010/main" val="10706744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82876" y="0"/>
            <a:ext cx="3778250" cy="4165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itle 1"/>
          <p:cNvSpPr txBox="1">
            <a:spLocks/>
          </p:cNvSpPr>
          <p:nvPr/>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596659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4"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2"/>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0E466ADA-D24F-4538-A237-D6F0255529BA}" type="slidenum">
              <a:rPr lang="en-US" altLang="lv-LV"/>
              <a:pPr/>
              <a:t>‹#›</a:t>
            </a:fld>
            <a:endParaRPr lang="en-US" altLang="lv-LV"/>
          </a:p>
        </p:txBody>
      </p:sp>
    </p:spTree>
    <p:extLst>
      <p:ext uri="{BB962C8B-B14F-4D97-AF65-F5344CB8AC3E}">
        <p14:creationId xmlns:p14="http://schemas.microsoft.com/office/powerpoint/2010/main" val="66596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4"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2"/>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FA335369-1E47-4603-8510-469FF5A2A534}" type="slidenum">
              <a:rPr lang="en-US" altLang="lv-LV"/>
              <a:pPr/>
              <a:t>‹#›</a:t>
            </a:fld>
            <a:endParaRPr lang="en-US" altLang="lv-LV"/>
          </a:p>
        </p:txBody>
      </p:sp>
    </p:spTree>
    <p:extLst>
      <p:ext uri="{BB962C8B-B14F-4D97-AF65-F5344CB8AC3E}">
        <p14:creationId xmlns:p14="http://schemas.microsoft.com/office/powerpoint/2010/main" val="167438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4"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3"/>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1"/>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2"/>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E90E718-6A73-4D80-9736-2DD75435639A}" type="slidenum">
              <a:rPr lang="en-US" altLang="lv-LV"/>
              <a:pPr/>
              <a:t>‹#›</a:t>
            </a:fld>
            <a:endParaRPr lang="en-US" altLang="lv-LV"/>
          </a:p>
        </p:txBody>
      </p:sp>
    </p:spTree>
    <p:extLst>
      <p:ext uri="{BB962C8B-B14F-4D97-AF65-F5344CB8AC3E}">
        <p14:creationId xmlns:p14="http://schemas.microsoft.com/office/powerpoint/2010/main" val="3323506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4"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3"/>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2"/>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2"/>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5"/>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5"/>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C6CFD8D8-F18F-403F-90B1-F459A650DA54}" type="slidenum">
              <a:rPr lang="en-US" altLang="lv-LV"/>
              <a:pPr/>
              <a:t>‹#›</a:t>
            </a:fld>
            <a:endParaRPr lang="en-US" altLang="lv-LV"/>
          </a:p>
        </p:txBody>
      </p:sp>
    </p:spTree>
    <p:extLst>
      <p:ext uri="{BB962C8B-B14F-4D97-AF65-F5344CB8AC3E}">
        <p14:creationId xmlns:p14="http://schemas.microsoft.com/office/powerpoint/2010/main" val="1277157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4"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3"/>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1F895BC-0E6A-46A5-97F5-236A67A1AC37}" type="slidenum">
              <a:rPr lang="en-US" altLang="lv-LV"/>
              <a:pPr/>
              <a:t>‹#›</a:t>
            </a:fld>
            <a:endParaRPr lang="en-US" altLang="lv-LV"/>
          </a:p>
        </p:txBody>
      </p:sp>
    </p:spTree>
    <p:extLst>
      <p:ext uri="{BB962C8B-B14F-4D97-AF65-F5344CB8AC3E}">
        <p14:creationId xmlns:p14="http://schemas.microsoft.com/office/powerpoint/2010/main" val="2407589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4"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67015FCB-00B7-4404-90FB-6F7964379ED0}" type="slidenum">
              <a:rPr lang="en-US" altLang="lv-LV"/>
              <a:pPr/>
              <a:t>‹#›</a:t>
            </a:fld>
            <a:endParaRPr lang="en-US" altLang="lv-LV"/>
          </a:p>
        </p:txBody>
      </p:sp>
    </p:spTree>
    <p:extLst>
      <p:ext uri="{BB962C8B-B14F-4D97-AF65-F5344CB8AC3E}">
        <p14:creationId xmlns:p14="http://schemas.microsoft.com/office/powerpoint/2010/main" val="807943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4"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1" y="272977"/>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8"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1" y="1435121"/>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A4228B0-C3CA-4ADF-9E55-AD49DF0C280E}" type="slidenum">
              <a:rPr lang="en-US" altLang="lv-LV"/>
              <a:pPr/>
              <a:t>‹#›</a:t>
            </a:fld>
            <a:endParaRPr lang="en-US" altLang="lv-LV"/>
          </a:p>
        </p:txBody>
      </p:sp>
    </p:spTree>
    <p:extLst>
      <p:ext uri="{BB962C8B-B14F-4D97-AF65-F5344CB8AC3E}">
        <p14:creationId xmlns:p14="http://schemas.microsoft.com/office/powerpoint/2010/main" val="1903388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2876" y="0"/>
            <a:ext cx="3778250" cy="4165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87704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pPr>
              <a:defRPr/>
            </a:pPr>
            <a:fld id="{7B1A8F73-182F-45D9-8C1F-3B8602A22AE7}" type="datetime1">
              <a:rPr lang="en-US"/>
              <a:pPr>
                <a:defRPr/>
              </a:pPr>
              <a:t>5/2/2018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9364FAE7-78AE-4073-BB35-7A4939F7A9A9}"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Lst>
  <p:hf hdr="0" ftr="0" dt="0"/>
  <p:txStyles>
    <p:title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c.europa.eu/competition/state_aid/legislation/practical_guide_gber_en.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pasts@em.gov.lv"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hyperlink" Target="http://www.facebook.com/atbalstsuznemejiem" TargetMode="External"/><Relationship Id="rId5" Type="http://schemas.openxmlformats.org/officeDocument/2006/relationships/hyperlink" Target="http://www.youtube.com/ekonomikasministrija" TargetMode="External"/><Relationship Id="rId4" Type="http://schemas.openxmlformats.org/officeDocument/2006/relationships/hyperlink" Target="http://www.em.gov.l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505199"/>
            <a:ext cx="7772400" cy="1598023"/>
          </a:xfrm>
        </p:spPr>
        <p:txBody>
          <a:bodyPr>
            <a:normAutofit/>
          </a:bodyPr>
          <a:lstStyle/>
          <a:p>
            <a:r>
              <a:rPr lang="lv-LV" altLang="lv-LV" sz="3600" dirty="0">
                <a:latin typeface="Tahoma" panose="020B0604030504040204" pitchFamily="34" charset="0"/>
                <a:ea typeface="Tahoma" panose="020B0604030504040204" pitchFamily="34" charset="0"/>
                <a:cs typeface="Tahoma" panose="020B0604030504040204" pitchFamily="34" charset="0"/>
              </a:rPr>
              <a:t>Atbalsts īres namu būvniecībai</a:t>
            </a:r>
            <a:br>
              <a:rPr lang="lv-LV" altLang="lv-LV" sz="3600" dirty="0">
                <a:latin typeface="Tahoma" panose="020B0604030504040204" pitchFamily="34" charset="0"/>
                <a:ea typeface="Tahoma" panose="020B0604030504040204" pitchFamily="34" charset="0"/>
                <a:cs typeface="Tahoma" panose="020B0604030504040204" pitchFamily="34" charset="0"/>
              </a:rPr>
            </a:br>
            <a:r>
              <a:rPr lang="lv-LV" altLang="lv-LV" sz="3600" dirty="0">
                <a:latin typeface="Tahoma" panose="020B0604030504040204" pitchFamily="34" charset="0"/>
                <a:ea typeface="Tahoma" panose="020B0604030504040204" pitchFamily="34" charset="0"/>
                <a:cs typeface="Tahoma" panose="020B0604030504040204" pitchFamily="34" charset="0"/>
              </a:rPr>
              <a:t>reģionos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5554" y="214147"/>
            <a:ext cx="6096000" cy="1118264"/>
          </a:xfrm>
        </p:spPr>
        <p:txBody>
          <a:bodyPr>
            <a:normAutofit/>
          </a:bodyPr>
          <a:lstStyle/>
          <a:p>
            <a:pPr algn="ctr"/>
            <a:r>
              <a:rPr lang="lv-LV" dirty="0">
                <a:latin typeface="Tahoma" panose="020B0604030504040204" pitchFamily="34" charset="0"/>
                <a:ea typeface="Tahoma" panose="020B0604030504040204" pitchFamily="34" charset="0"/>
                <a:cs typeface="Tahoma" panose="020B0604030504040204" pitchFamily="34" charset="0"/>
              </a:rPr>
              <a:t>Atbilstība valsts atbalsta regulējumam</a:t>
            </a:r>
            <a:endParaRPr lang="lv-LV" dirty="0"/>
          </a:p>
        </p:txBody>
      </p:sp>
      <p:sp>
        <p:nvSpPr>
          <p:cNvPr id="3" name="Content Placeholder 2"/>
          <p:cNvSpPr>
            <a:spLocks noGrp="1"/>
          </p:cNvSpPr>
          <p:nvPr>
            <p:ph idx="1"/>
          </p:nvPr>
        </p:nvSpPr>
        <p:spPr>
          <a:xfrm>
            <a:off x="844731" y="1463040"/>
            <a:ext cx="7842069" cy="4663135"/>
          </a:xfrm>
        </p:spPr>
        <p:txBody>
          <a:bodyPr>
            <a:normAutofit fontScale="85000" lnSpcReduction="20000"/>
          </a:bodyPr>
          <a:lstStyle/>
          <a:p>
            <a:pPr algn="just"/>
            <a:r>
              <a:rPr lang="pt-BR" sz="1600" dirty="0">
                <a:latin typeface="Tahoma" panose="020B0604030504040204" pitchFamily="34" charset="0"/>
                <a:ea typeface="Tahoma" panose="020B0604030504040204" pitchFamily="34" charset="0"/>
                <a:cs typeface="Tahoma" panose="020B0604030504040204" pitchFamily="34" charset="0"/>
              </a:rPr>
              <a:t>Īres</a:t>
            </a:r>
            <a:r>
              <a:rPr lang="lv-LV" sz="1600" dirty="0">
                <a:latin typeface="Tahoma" panose="020B0604030504040204" pitchFamily="34" charset="0"/>
                <a:ea typeface="Tahoma" panose="020B0604030504040204" pitchFamily="34" charset="0"/>
                <a:cs typeface="Tahoma" panose="020B0604030504040204" pitchFamily="34" charset="0"/>
              </a:rPr>
              <a:t> </a:t>
            </a:r>
            <a:r>
              <a:rPr lang="pt-BR" sz="1600" dirty="0">
                <a:latin typeface="Tahoma" panose="020B0604030504040204" pitchFamily="34" charset="0"/>
                <a:ea typeface="Tahoma" panose="020B0604030504040204" pitchFamily="34" charset="0"/>
                <a:cs typeface="Tahoma" panose="020B0604030504040204" pitchFamily="34" charset="0"/>
              </a:rPr>
              <a:t>namu</a:t>
            </a:r>
            <a:r>
              <a:rPr lang="lv-LV" sz="1600" dirty="0">
                <a:latin typeface="Tahoma" panose="020B0604030504040204" pitchFamily="34" charset="0"/>
                <a:ea typeface="Tahoma" panose="020B0604030504040204" pitchFamily="34" charset="0"/>
                <a:cs typeface="Tahoma" panose="020B0604030504040204" pitchFamily="34" charset="0"/>
              </a:rPr>
              <a:t> </a:t>
            </a:r>
            <a:r>
              <a:rPr lang="pt-BR" sz="1600" dirty="0">
                <a:latin typeface="Tahoma" panose="020B0604030504040204" pitchFamily="34" charset="0"/>
                <a:ea typeface="Tahoma" panose="020B0604030504040204" pitchFamily="34" charset="0"/>
                <a:cs typeface="Tahoma" panose="020B0604030504040204" pitchFamily="34" charset="0"/>
              </a:rPr>
              <a:t>būvniecība</a:t>
            </a:r>
            <a:r>
              <a:rPr lang="lv-LV" sz="1600" dirty="0">
                <a:latin typeface="Tahoma" panose="020B0604030504040204" pitchFamily="34" charset="0"/>
                <a:ea typeface="Tahoma" panose="020B0604030504040204" pitchFamily="34" charset="0"/>
                <a:cs typeface="Tahoma" panose="020B0604030504040204" pitchFamily="34" charset="0"/>
              </a:rPr>
              <a:t> reģionos – saskaņā ar Eiropas Komisijas 2017.gada 17.jūnija regulas (ES) Nr. 651/2014 ar ko noteiktas atbalsta kategorijas atzīst par saderīgām ar iekšējo tirgu, piemērojot Līguma 107. un 108. pantu </a:t>
            </a:r>
            <a:r>
              <a:rPr lang="lv-LV" sz="1600" b="1" dirty="0">
                <a:latin typeface="Tahoma" panose="020B0604030504040204" pitchFamily="34" charset="0"/>
                <a:ea typeface="Tahoma" panose="020B0604030504040204" pitchFamily="34" charset="0"/>
                <a:cs typeface="Tahoma" panose="020B0604030504040204" pitchFamily="34" charset="0"/>
              </a:rPr>
              <a:t>56. pantu «</a:t>
            </a:r>
            <a:r>
              <a:rPr lang="lv-LV" sz="1600" b="1" dirty="0"/>
              <a:t>Atbalsts vietējai infrastruktūrai» </a:t>
            </a:r>
          </a:p>
          <a:p>
            <a:pPr algn="just"/>
            <a:endParaRPr lang="lv-LV" sz="1600" b="1" dirty="0">
              <a:latin typeface="Tahoma" panose="020B0604030504040204" pitchFamily="34" charset="0"/>
              <a:ea typeface="Tahoma" panose="020B0604030504040204" pitchFamily="34" charset="0"/>
              <a:cs typeface="Tahoma" panose="020B0604030504040204" pitchFamily="34" charset="0"/>
            </a:endParaRPr>
          </a:p>
          <a:p>
            <a:endParaRPr lang="lv-LV" sz="1600" b="1" dirty="0">
              <a:latin typeface="Tahoma" panose="020B0604030504040204" pitchFamily="34" charset="0"/>
              <a:ea typeface="Tahoma" panose="020B0604030504040204" pitchFamily="34" charset="0"/>
              <a:cs typeface="Tahoma" panose="020B0604030504040204" pitchFamily="34" charset="0"/>
            </a:endParaRPr>
          </a:p>
          <a:p>
            <a:r>
              <a:rPr lang="lv-LV" sz="1600" b="1" dirty="0">
                <a:latin typeface="Tahoma" panose="020B0604030504040204" pitchFamily="34" charset="0"/>
                <a:ea typeface="Tahoma" panose="020B0604030504040204" pitchFamily="34" charset="0"/>
                <a:cs typeface="Tahoma" panose="020B0604030504040204" pitchFamily="34" charset="0"/>
              </a:rPr>
              <a:t>Valsts atbalsta piešķiršanas nosacījumi:</a:t>
            </a:r>
          </a:p>
          <a:p>
            <a:endParaRPr lang="lv-LV" sz="1600" b="1" dirty="0">
              <a:latin typeface="Tahoma" panose="020B0604030504040204" pitchFamily="34" charset="0"/>
              <a:ea typeface="Tahoma" panose="020B0604030504040204" pitchFamily="34" charset="0"/>
              <a:cs typeface="Tahoma" panose="020B0604030504040204" pitchFamily="34" charset="0"/>
            </a:endParaRPr>
          </a:p>
          <a:p>
            <a:pPr marL="285750" indent="-285750">
              <a:lnSpc>
                <a:spcPct val="110000"/>
              </a:lnSpc>
              <a:spcBef>
                <a:spcPts val="600"/>
              </a:spcBef>
              <a:spcAft>
                <a:spcPts val="600"/>
              </a:spcAft>
              <a:buFont typeface="Wingdings" panose="05000000000000000000" pitchFamily="2" charset="2"/>
              <a:buChar char="Ø"/>
            </a:pPr>
            <a:r>
              <a:rPr lang="lv-LV" sz="1600" b="1" dirty="0">
                <a:latin typeface="Tahoma" panose="020B0604030504040204" pitchFamily="34" charset="0"/>
                <a:ea typeface="Tahoma" panose="020B0604030504040204" pitchFamily="34" charset="0"/>
                <a:cs typeface="Tahoma" panose="020B0604030504040204" pitchFamily="34" charset="0"/>
              </a:rPr>
              <a:t>Atbalstu sniedz </a:t>
            </a:r>
            <a:r>
              <a:rPr lang="lv-LV" sz="1600" dirty="0">
                <a:latin typeface="Tahoma" panose="020B0604030504040204" pitchFamily="34" charset="0"/>
                <a:ea typeface="Tahoma" panose="020B0604030504040204" pitchFamily="34" charset="0"/>
                <a:cs typeface="Tahoma" panose="020B0604030504040204" pitchFamily="34" charset="0"/>
              </a:rPr>
              <a:t>vietējās (</a:t>
            </a:r>
            <a:r>
              <a:rPr lang="lv-LV" sz="1600" dirty="0" err="1">
                <a:latin typeface="Tahoma" panose="020B0604030504040204" pitchFamily="34" charset="0"/>
                <a:ea typeface="Tahoma" panose="020B0604030504040204" pitchFamily="34" charset="0"/>
                <a:cs typeface="Tahoma" panose="020B0604030504040204" pitchFamily="34" charset="0"/>
              </a:rPr>
              <a:t>pašvadības</a:t>
            </a:r>
            <a:r>
              <a:rPr lang="lv-LV" sz="1600" dirty="0">
                <a:latin typeface="Tahoma" panose="020B0604030504040204" pitchFamily="34" charset="0"/>
                <a:ea typeface="Tahoma" panose="020B0604030504040204" pitchFamily="34" charset="0"/>
                <a:cs typeface="Tahoma" panose="020B0604030504040204" pitchFamily="34" charset="0"/>
              </a:rPr>
              <a:t>) infrastruktūras izbūvei vai modernizēšanai, t.i., infrastruktūrai, kura vietējā līmenī veicina uzņēmumu un patērētāju vides uzlabošanos un ražošanas bāzes modernizēšanu un attīstīšanu</a:t>
            </a:r>
          </a:p>
          <a:p>
            <a:pPr marL="285750" indent="-285750" algn="just">
              <a:lnSpc>
                <a:spcPct val="110000"/>
              </a:lnSpc>
              <a:spcBef>
                <a:spcPts val="600"/>
              </a:spcBef>
              <a:spcAft>
                <a:spcPts val="600"/>
              </a:spcAft>
              <a:buFont typeface="Wingdings" panose="05000000000000000000" pitchFamily="2" charset="2"/>
              <a:buChar char="Ø"/>
            </a:pPr>
            <a:r>
              <a:rPr lang="lv-LV" sz="1600" b="1" dirty="0">
                <a:latin typeface="Tahoma" panose="020B0604030504040204" pitchFamily="34" charset="0"/>
                <a:ea typeface="Tahoma" panose="020B0604030504040204" pitchFamily="34" charset="0"/>
                <a:cs typeface="Tahoma" panose="020B0604030504040204" pitchFamily="34" charset="0"/>
              </a:rPr>
              <a:t>Attiecināmās izmaksas </a:t>
            </a:r>
            <a:r>
              <a:rPr lang="lv-LV" sz="1600" dirty="0">
                <a:latin typeface="Tahoma" panose="020B0604030504040204" pitchFamily="34" charset="0"/>
                <a:ea typeface="Tahoma" panose="020B0604030504040204" pitchFamily="34" charset="0"/>
                <a:cs typeface="Tahoma" panose="020B0604030504040204" pitchFamily="34" charset="0"/>
              </a:rPr>
              <a:t>ir izmaksas par ieguldījumiem materiālajos un nemateriālajos aktīvos. </a:t>
            </a:r>
          </a:p>
          <a:p>
            <a:pPr marL="285750" indent="-285750" algn="just">
              <a:lnSpc>
                <a:spcPct val="110000"/>
              </a:lnSpc>
              <a:spcBef>
                <a:spcPts val="600"/>
              </a:spcBef>
              <a:spcAft>
                <a:spcPts val="600"/>
              </a:spcAft>
              <a:buFont typeface="Wingdings" panose="05000000000000000000" pitchFamily="2" charset="2"/>
              <a:buChar char="Ø"/>
            </a:pPr>
            <a:r>
              <a:rPr lang="lv-LV" sz="1600" b="1" dirty="0">
                <a:latin typeface="Tahoma" panose="020B0604030504040204" pitchFamily="34" charset="0"/>
                <a:ea typeface="Tahoma" panose="020B0604030504040204" pitchFamily="34" charset="0"/>
                <a:cs typeface="Tahoma" panose="020B0604030504040204" pitchFamily="34" charset="0"/>
              </a:rPr>
              <a:t>Atbalsta intensitāte </a:t>
            </a:r>
            <a:r>
              <a:rPr lang="lv-LV" sz="1600" dirty="0">
                <a:latin typeface="Tahoma" panose="020B0604030504040204" pitchFamily="34" charset="0"/>
                <a:ea typeface="Tahoma" panose="020B0604030504040204" pitchFamily="34" charset="0"/>
                <a:cs typeface="Tahoma" panose="020B0604030504040204" pitchFamily="34" charset="0"/>
              </a:rPr>
              <a:t>nedrīkst pārsniegt starpību starp attiecināmajām izmaksām un pamatdarbības peļņu no ieguldījuma. Pamatdarbības peļņu atskaita no attiecināmajām izmaksām iepriekš saskaņā ar pamatotām prognozēm vai izmanto atgūšanas mehānismu. </a:t>
            </a:r>
          </a:p>
          <a:p>
            <a:pPr marL="285750" indent="-285750" algn="just">
              <a:lnSpc>
                <a:spcPct val="110000"/>
              </a:lnSpc>
              <a:spcBef>
                <a:spcPts val="600"/>
              </a:spcBef>
              <a:spcAft>
                <a:spcPts val="600"/>
              </a:spcAft>
              <a:buFont typeface="Wingdings" panose="05000000000000000000" pitchFamily="2" charset="2"/>
              <a:buChar char="Ø"/>
            </a:pPr>
            <a:r>
              <a:rPr lang="lv-LV" sz="1600" b="1" dirty="0">
                <a:latin typeface="Tahoma" panose="020B0604030504040204" pitchFamily="34" charset="0"/>
                <a:ea typeface="Tahoma" panose="020B0604030504040204" pitchFamily="34" charset="0"/>
                <a:cs typeface="Tahoma" panose="020B0604030504040204" pitchFamily="34" charset="0"/>
              </a:rPr>
              <a:t>Atbalstu nedrīkst piešķirt </a:t>
            </a:r>
            <a:r>
              <a:rPr lang="lv-LV" sz="1600" b="1" dirty="0" err="1">
                <a:latin typeface="Tahoma" panose="020B0604030504040204" pitchFamily="34" charset="0"/>
                <a:ea typeface="Tahoma" panose="020B0604030504040204" pitchFamily="34" charset="0"/>
                <a:cs typeface="Tahoma" panose="020B0604030504040204" pitchFamily="34" charset="0"/>
              </a:rPr>
              <a:t>mērķorientētai</a:t>
            </a:r>
            <a:r>
              <a:rPr lang="lv-LV" sz="1600" b="1" dirty="0">
                <a:latin typeface="Tahoma" panose="020B0604030504040204" pitchFamily="34" charset="0"/>
                <a:ea typeface="Tahoma" panose="020B0604030504040204" pitchFamily="34" charset="0"/>
                <a:cs typeface="Tahoma" panose="020B0604030504040204" pitchFamily="34" charset="0"/>
              </a:rPr>
              <a:t> infrastruktūrai  </a:t>
            </a:r>
            <a:r>
              <a:rPr lang="lv-LV" sz="1600" dirty="0">
                <a:latin typeface="Tahoma" panose="020B0604030504040204" pitchFamily="34" charset="0"/>
                <a:ea typeface="Tahoma" panose="020B0604030504040204" pitchFamily="34" charset="0"/>
                <a:cs typeface="Tahoma" panose="020B0604030504040204" pitchFamily="34" charset="0"/>
              </a:rPr>
              <a:t>saskaņā ar Komisijas regulas Nr.651/2014 56.panta 3.punktu attiecīgās infrastruktūras pieejamību ieinteresētajiem lietotājiem jānodrošina atklātā, pārredzamā un nediskriminējošā veidā un ka par infrastruktūras izmantošanu vai pārdošanu pieprasītajai cenai jāatbilst tirgus cenai.</a:t>
            </a:r>
          </a:p>
          <a:p>
            <a:pPr marL="285750" indent="-285750" algn="just">
              <a:lnSpc>
                <a:spcPct val="110000"/>
              </a:lnSpc>
              <a:spcBef>
                <a:spcPts val="600"/>
              </a:spcBef>
              <a:spcAft>
                <a:spcPts val="600"/>
              </a:spcAft>
              <a:buFont typeface="Wingdings" panose="05000000000000000000" pitchFamily="2" charset="2"/>
              <a:buChar char="Ø"/>
            </a:pPr>
            <a:r>
              <a:rPr lang="lv-LV" sz="1600" dirty="0">
                <a:latin typeface="Tahoma" panose="020B0604030504040204" pitchFamily="34" charset="0"/>
                <a:ea typeface="Tahoma" panose="020B0604030504040204" pitchFamily="34" charset="0"/>
                <a:cs typeface="Tahoma" panose="020B0604030504040204" pitchFamily="34" charset="0"/>
              </a:rPr>
              <a:t>Atbalsts </a:t>
            </a:r>
            <a:r>
              <a:rPr lang="lv-LV" sz="1600" b="1" dirty="0">
                <a:latin typeface="Tahoma" panose="020B0604030504040204" pitchFamily="34" charset="0"/>
                <a:ea typeface="Tahoma" panose="020B0604030504040204" pitchFamily="34" charset="0"/>
                <a:cs typeface="Tahoma" panose="020B0604030504040204" pitchFamily="34" charset="0"/>
              </a:rPr>
              <a:t>netiek piešķirts grūtībās nonākušiem uzņēmumiem</a:t>
            </a:r>
            <a:endParaRPr lang="lv-LV"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
        <p:nvSpPr>
          <p:cNvPr id="6" name="Slide Number Placeholder 5"/>
          <p:cNvSpPr>
            <a:spLocks noGrp="1"/>
          </p:cNvSpPr>
          <p:nvPr>
            <p:ph type="sldNum" sz="quarter" idx="13"/>
          </p:nvPr>
        </p:nvSpPr>
        <p:spPr/>
        <p:txBody>
          <a:bodyPr/>
          <a:lstStyle/>
          <a:p>
            <a:fld id="{0E466ADA-D24F-4538-A237-D6F0255529BA}" type="slidenum">
              <a:rPr lang="en-US" altLang="lv-LV" smtClean="0"/>
              <a:pPr/>
              <a:t>2</a:t>
            </a:fld>
            <a:endParaRPr lang="en-US" altLang="lv-LV"/>
          </a:p>
        </p:txBody>
      </p:sp>
      <p:sp>
        <p:nvSpPr>
          <p:cNvPr id="11" name="Rectangle 10"/>
          <p:cNvSpPr/>
          <p:nvPr/>
        </p:nvSpPr>
        <p:spPr>
          <a:xfrm>
            <a:off x="635726" y="5370493"/>
            <a:ext cx="7898674" cy="307777"/>
          </a:xfrm>
          <a:prstGeom prst="rect">
            <a:avLst/>
          </a:prstGeom>
        </p:spPr>
        <p:txBody>
          <a:bodyPr wrap="square">
            <a:spAutoFit/>
          </a:bodyPr>
          <a:lstStyle/>
          <a:p>
            <a:pPr marL="285750" indent="-285750" algn="just">
              <a:spcAft>
                <a:spcPts val="0"/>
              </a:spcAft>
              <a:buFont typeface="Wingdings" panose="05000000000000000000" pitchFamily="2" charset="2"/>
              <a:buChar char="Ø"/>
              <a:tabLst>
                <a:tab pos="2865755" algn="ctr"/>
              </a:tabLst>
            </a:pPr>
            <a:endParaRPr lang="lv-LV" sz="1400"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15385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189" y="381000"/>
            <a:ext cx="6361611" cy="1036642"/>
          </a:xfrm>
        </p:spPr>
        <p:txBody>
          <a:bodyPr>
            <a:normAutofit fontScale="90000"/>
          </a:bodyPr>
          <a:lstStyle/>
          <a:p>
            <a:r>
              <a:rPr lang="lv-LV" dirty="0"/>
              <a:t>Eiropas Komisijas skaidrojums par 56. panta piemērotību atbalstam īres māju būvniecībai </a:t>
            </a:r>
          </a:p>
        </p:txBody>
      </p:sp>
      <p:sp>
        <p:nvSpPr>
          <p:cNvPr id="3" name="Content Placeholder 2"/>
          <p:cNvSpPr>
            <a:spLocks noGrp="1"/>
          </p:cNvSpPr>
          <p:nvPr>
            <p:ph idx="1"/>
          </p:nvPr>
        </p:nvSpPr>
        <p:spPr>
          <a:xfrm>
            <a:off x="426720" y="1752602"/>
            <a:ext cx="8260080" cy="2871649"/>
          </a:xfrm>
        </p:spPr>
        <p:txBody>
          <a:bodyPr>
            <a:normAutofit/>
          </a:bodyPr>
          <a:lstStyle/>
          <a:p>
            <a:pPr lvl="0" algn="just" defTabSz="914400" eaLnBrk="0" hangingPunct="0">
              <a:spcBef>
                <a:spcPct val="0"/>
              </a:spcBef>
            </a:pPr>
            <a:r>
              <a:rPr lang="lv-LV" altLang="lv-LV" dirty="0">
                <a:solidFill>
                  <a:srgbClr val="000000"/>
                </a:solidFill>
                <a:latin typeface="Tahoma" panose="020B0604030504040204" pitchFamily="34" charset="0"/>
                <a:ea typeface="Tahoma" panose="020B0604030504040204" pitchFamily="34" charset="0"/>
                <a:cs typeface="Tahoma" panose="020B0604030504040204" pitchFamily="34" charset="0"/>
              </a:rPr>
              <a:t>Uzdotais jautājums un Eiropas Komisijas sniegtā atbilde (angļu val.):</a:t>
            </a:r>
            <a:endParaRPr lang="lv-LV" altLang="lv-LV" dirty="0">
              <a:latin typeface="Tahoma" panose="020B0604030504040204" pitchFamily="34" charset="0"/>
              <a:ea typeface="Tahoma" panose="020B0604030504040204" pitchFamily="34" charset="0"/>
              <a:cs typeface="Tahoma" panose="020B0604030504040204" pitchFamily="34" charset="0"/>
            </a:endParaRPr>
          </a:p>
          <a:p>
            <a:pPr lvl="0" algn="just" defTabSz="914400" eaLnBrk="0" hangingPunct="0">
              <a:spcBef>
                <a:spcPct val="0"/>
              </a:spcBef>
            </a:pPr>
            <a:endParaRPr lang="lv-LV" altLang="lv-LV" dirty="0">
              <a:solidFill>
                <a:srgbClr val="C00000"/>
              </a:solidFill>
              <a:latin typeface="Tahoma" panose="020B0604030504040204" pitchFamily="34" charset="0"/>
              <a:ea typeface="Tahoma" panose="020B0604030504040204" pitchFamily="34" charset="0"/>
              <a:cs typeface="Tahoma" panose="020B0604030504040204" pitchFamily="34" charset="0"/>
            </a:endParaRPr>
          </a:p>
          <a:p>
            <a:endParaRPr lang="lv-LV" dirty="0"/>
          </a:p>
        </p:txBody>
      </p:sp>
      <p:sp>
        <p:nvSpPr>
          <p:cNvPr id="6" name="Slide Number Placeholder 5"/>
          <p:cNvSpPr>
            <a:spLocks noGrp="1"/>
          </p:cNvSpPr>
          <p:nvPr>
            <p:ph type="sldNum" sz="quarter" idx="13"/>
          </p:nvPr>
        </p:nvSpPr>
        <p:spPr/>
        <p:txBody>
          <a:bodyPr/>
          <a:lstStyle/>
          <a:p>
            <a:fld id="{0E466ADA-D24F-4538-A237-D6F0255529BA}" type="slidenum">
              <a:rPr lang="en-US" altLang="lv-LV" smtClean="0"/>
              <a:pPr/>
              <a:t>3</a:t>
            </a:fld>
            <a:endParaRPr lang="en-US" altLang="lv-LV"/>
          </a:p>
        </p:txBody>
      </p:sp>
      <p:sp>
        <p:nvSpPr>
          <p:cNvPr id="7" name="Rectangle 6"/>
          <p:cNvSpPr/>
          <p:nvPr/>
        </p:nvSpPr>
        <p:spPr>
          <a:xfrm>
            <a:off x="278674" y="6047601"/>
            <a:ext cx="8665029" cy="553998"/>
          </a:xfrm>
          <a:prstGeom prst="rect">
            <a:avLst/>
          </a:prstGeom>
        </p:spPr>
        <p:txBody>
          <a:bodyPr wrap="square">
            <a:spAutoFit/>
          </a:bodyPr>
          <a:lstStyle/>
          <a:p>
            <a:pPr algn="just">
              <a:spcAft>
                <a:spcPts val="0"/>
              </a:spcAft>
            </a:pPr>
            <a:r>
              <a:rPr lang="lv-LV" sz="1000" i="1" dirty="0">
                <a:latin typeface="Tahoma" panose="020B0604030504040204" pitchFamily="34" charset="0"/>
                <a:ea typeface="Tahoma" panose="020B0604030504040204" pitchFamily="34" charset="0"/>
                <a:cs typeface="Tahoma" panose="020B0604030504040204" pitchFamily="34" charset="0"/>
              </a:rPr>
              <a:t>Vispārējā grupu atbrīvojuma regula (VGAR), Biežāk uzdotie jautājumi, aktuālā versija publicēta 2016.gada martā. Skatīt Eiropas Komisijas sniegtās atbildes par Komisijas regulas Nr.651/2014 56.panta normas piemērošanas ietvaru, 69.-72.lp., par īres namu jautājumu skatīt 249.jautājumu un atbildi</a:t>
            </a:r>
          </a:p>
          <a:p>
            <a:pPr algn="just">
              <a:spcAft>
                <a:spcPts val="0"/>
              </a:spcAft>
            </a:pPr>
            <a:r>
              <a:rPr lang="lv-LV" sz="1000" i="1" u="sng" dirty="0">
                <a:solidFill>
                  <a:srgbClr val="0000FF"/>
                </a:solidFill>
                <a:latin typeface="Tahoma" panose="020B0604030504040204" pitchFamily="34" charset="0"/>
                <a:ea typeface="Tahoma" panose="020B0604030504040204" pitchFamily="34" charset="0"/>
                <a:cs typeface="Tahoma" panose="020B0604030504040204" pitchFamily="34" charset="0"/>
                <a:hlinkClick r:id="rId3"/>
              </a:rPr>
              <a:t>http://ec.europa.eu/competition/state_aid/legislation/practical_guide_gber_en.pdf</a:t>
            </a:r>
            <a:r>
              <a:rPr lang="lv-LV" sz="1000" i="1" dirty="0">
                <a:latin typeface="Tahoma" panose="020B0604030504040204" pitchFamily="34" charset="0"/>
                <a:ea typeface="Tahoma" panose="020B0604030504040204" pitchFamily="34" charset="0"/>
                <a:cs typeface="Tahoma" panose="020B0604030504040204" pitchFamily="34" charset="0"/>
              </a:rPr>
              <a:t> </a:t>
            </a:r>
          </a:p>
        </p:txBody>
      </p:sp>
      <p:sp>
        <p:nvSpPr>
          <p:cNvPr id="8" name="Rectangle 7"/>
          <p:cNvSpPr/>
          <p:nvPr/>
        </p:nvSpPr>
        <p:spPr>
          <a:xfrm>
            <a:off x="977537" y="2741388"/>
            <a:ext cx="7158445" cy="1882863"/>
          </a:xfrm>
          <a:prstGeom prst="rect">
            <a:avLst/>
          </a:prstGeom>
          <a:solidFill>
            <a:schemeClr val="lt1"/>
          </a:solidFill>
          <a:ln w="38100">
            <a:solidFill>
              <a:srgbClr val="01859C"/>
            </a:solidFill>
          </a:ln>
        </p:spPr>
        <p:style>
          <a:lnRef idx="2">
            <a:schemeClr val="dk1"/>
          </a:lnRef>
          <a:fillRef idx="1">
            <a:schemeClr val="lt1"/>
          </a:fillRef>
          <a:effectRef idx="0">
            <a:schemeClr val="dk1"/>
          </a:effectRef>
          <a:fontRef idx="minor">
            <a:schemeClr val="dk1"/>
          </a:fontRef>
        </p:style>
        <p:txBody>
          <a:bodyPr rtlCol="0" anchor="ctr"/>
          <a:lstStyle/>
          <a:p>
            <a:pPr lvl="0" algn="just" defTabSz="914400" eaLnBrk="0" hangingPunct="0"/>
            <a:r>
              <a:rPr lang="en-US" altLang="lv-LV" i="1" dirty="0">
                <a:solidFill>
                  <a:srgbClr val="01859C"/>
                </a:solidFill>
                <a:latin typeface="Tahoma" panose="020B0604030504040204" pitchFamily="34" charset="0"/>
                <a:ea typeface="Tahoma" panose="020B0604030504040204" pitchFamily="34" charset="0"/>
                <a:cs typeface="Tahoma" panose="020B0604030504040204" pitchFamily="34" charset="0"/>
              </a:rPr>
              <a:t>Article 56:</a:t>
            </a:r>
            <a:endParaRPr lang="ru-RU" altLang="lv-LV" i="1" dirty="0">
              <a:solidFill>
                <a:srgbClr val="01859C"/>
              </a:solidFill>
              <a:latin typeface="Tahoma" panose="020B0604030504040204" pitchFamily="34" charset="0"/>
              <a:ea typeface="Tahoma" panose="020B0604030504040204" pitchFamily="34" charset="0"/>
              <a:cs typeface="Tahoma" panose="020B0604030504040204" pitchFamily="34" charset="0"/>
            </a:endParaRPr>
          </a:p>
          <a:p>
            <a:pPr lvl="0" algn="just" defTabSz="914400" eaLnBrk="0" hangingPunct="0"/>
            <a:r>
              <a:rPr lang="en-US" altLang="lv-LV" b="1" i="1" dirty="0">
                <a:latin typeface="Tahoma" panose="020B0604030504040204" pitchFamily="34" charset="0"/>
                <a:ea typeface="Tahoma" panose="020B0604030504040204" pitchFamily="34" charset="0"/>
                <a:cs typeface="Tahoma" panose="020B0604030504040204" pitchFamily="34" charset="0"/>
              </a:rPr>
              <a:t>249. Is this provision applicable to infrastructure investment aid relating to the construction of normal rental housing? </a:t>
            </a:r>
            <a:endParaRPr lang="lv-LV" altLang="lv-LV" b="1" i="1" dirty="0">
              <a:latin typeface="Tahoma" panose="020B0604030504040204" pitchFamily="34" charset="0"/>
              <a:ea typeface="Tahoma" panose="020B0604030504040204" pitchFamily="34" charset="0"/>
              <a:cs typeface="Tahoma" panose="020B0604030504040204" pitchFamily="34" charset="0"/>
            </a:endParaRPr>
          </a:p>
          <a:p>
            <a:pPr lvl="0" algn="just" defTabSz="914400" eaLnBrk="0" hangingPunct="0"/>
            <a:endParaRPr lang="ru-RU" altLang="lv-LV" i="1" dirty="0">
              <a:latin typeface="Tahoma" panose="020B0604030504040204" pitchFamily="34" charset="0"/>
              <a:ea typeface="Tahoma" panose="020B0604030504040204" pitchFamily="34" charset="0"/>
              <a:cs typeface="Tahoma" panose="020B0604030504040204" pitchFamily="34" charset="0"/>
            </a:endParaRPr>
          </a:p>
          <a:p>
            <a:pPr lvl="0" algn="just" defTabSz="914400" eaLnBrk="0" hangingPunct="0"/>
            <a:r>
              <a:rPr lang="en-US" altLang="lv-LV" i="1" dirty="0">
                <a:latin typeface="Tahoma" panose="020B0604030504040204" pitchFamily="34" charset="0"/>
                <a:ea typeface="Tahoma" panose="020B0604030504040204" pitchFamily="34" charset="0"/>
                <a:cs typeface="Tahoma" panose="020B0604030504040204" pitchFamily="34" charset="0"/>
              </a:rPr>
              <a:t>Yes, provided that all the conditions regarding the operators and users of the infrastructure are met and that the thresholds are not exceeded.</a:t>
            </a:r>
          </a:p>
          <a:p>
            <a:pPr algn="ctr"/>
            <a:endParaRPr lang="lv-LV" dirty="0"/>
          </a:p>
        </p:txBody>
      </p:sp>
    </p:spTree>
    <p:extLst>
      <p:ext uri="{BB962C8B-B14F-4D97-AF65-F5344CB8AC3E}">
        <p14:creationId xmlns:p14="http://schemas.microsoft.com/office/powerpoint/2010/main" val="1961568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5554" y="214147"/>
            <a:ext cx="6096000" cy="1118264"/>
          </a:xfrm>
        </p:spPr>
        <p:txBody>
          <a:bodyPr>
            <a:normAutofit/>
          </a:bodyPr>
          <a:lstStyle/>
          <a:p>
            <a:pPr algn="ctr"/>
            <a:r>
              <a:rPr lang="lv-LV" dirty="0">
                <a:latin typeface="Tahoma" panose="020B0604030504040204" pitchFamily="34" charset="0"/>
                <a:ea typeface="Tahoma" panose="020B0604030504040204" pitchFamily="34" charset="0"/>
                <a:cs typeface="Tahoma" panose="020B0604030504040204" pitchFamily="34" charset="0"/>
              </a:rPr>
              <a:t>Valsts atbalsta saskaņošana ar Eiropas komisiju</a:t>
            </a:r>
            <a:endParaRPr lang="lv-LV" dirty="0"/>
          </a:p>
        </p:txBody>
      </p:sp>
      <p:sp>
        <p:nvSpPr>
          <p:cNvPr id="3" name="Content Placeholder 2"/>
          <p:cNvSpPr>
            <a:spLocks noGrp="1"/>
          </p:cNvSpPr>
          <p:nvPr>
            <p:ph idx="1"/>
          </p:nvPr>
        </p:nvSpPr>
        <p:spPr>
          <a:xfrm>
            <a:off x="844731" y="1463040"/>
            <a:ext cx="7842069" cy="4663135"/>
          </a:xfrm>
        </p:spPr>
        <p:txBody>
          <a:bodyPr/>
          <a:lstStyle/>
          <a:p>
            <a:pPr algn="just"/>
            <a:endParaRPr lang="lv-LV" sz="1600" dirty="0">
              <a:latin typeface="Tahoma" panose="020B0604030504040204" pitchFamily="34" charset="0"/>
              <a:ea typeface="Tahoma" panose="020B0604030504040204" pitchFamily="34" charset="0"/>
              <a:cs typeface="Tahoma" panose="020B0604030504040204" pitchFamily="34" charset="0"/>
            </a:endParaRPr>
          </a:p>
          <a:p>
            <a:pPr algn="ctr"/>
            <a:endParaRPr lang="lv-LV"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ctr"/>
            <a:endParaRPr lang="lv-LV"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ctr"/>
            <a:endParaRPr lang="lv-LV"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ctr"/>
            <a:endParaRPr lang="lv-LV"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ctr"/>
            <a:endParaRPr lang="lv-LV" dirty="0">
              <a:solidFill>
                <a:srgbClr val="000000"/>
              </a:solidFill>
              <a:latin typeface="Tahoma" panose="020B0604030504040204" pitchFamily="34" charset="0"/>
              <a:ea typeface="Tahoma" panose="020B0604030504040204" pitchFamily="34" charset="0"/>
              <a:cs typeface="Tahoma" panose="020B0604030504040204" pitchFamily="34" charset="0"/>
            </a:endParaRPr>
          </a:p>
          <a:p>
            <a:endParaRPr lang="lv-LV"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r>
              <a:rPr lang="lv-LV" sz="1600" dirty="0">
                <a:solidFill>
                  <a:srgbClr val="000000"/>
                </a:solidFill>
                <a:latin typeface="Tahoma" panose="020B0604030504040204" pitchFamily="34" charset="0"/>
                <a:ea typeface="Tahoma" panose="020B0604030504040204" pitchFamily="34" charset="0"/>
                <a:cs typeface="Tahoma" panose="020B0604030504040204" pitchFamily="34" charset="0"/>
              </a:rPr>
              <a:t>Individuāls valsts atbalsta paziņojums Eiropas Komisijai jāsniedz, ja:</a:t>
            </a:r>
          </a:p>
          <a:p>
            <a:pPr algn="ctr"/>
            <a:endParaRPr lang="lv-LV" dirty="0"/>
          </a:p>
        </p:txBody>
      </p:sp>
      <p:sp>
        <p:nvSpPr>
          <p:cNvPr id="6" name="Slide Number Placeholder 5"/>
          <p:cNvSpPr>
            <a:spLocks noGrp="1"/>
          </p:cNvSpPr>
          <p:nvPr>
            <p:ph type="sldNum" sz="quarter" idx="13"/>
          </p:nvPr>
        </p:nvSpPr>
        <p:spPr/>
        <p:txBody>
          <a:bodyPr/>
          <a:lstStyle/>
          <a:p>
            <a:fld id="{0E466ADA-D24F-4538-A237-D6F0255529BA}" type="slidenum">
              <a:rPr lang="en-US" altLang="lv-LV" smtClean="0"/>
              <a:pPr/>
              <a:t>4</a:t>
            </a:fld>
            <a:endParaRPr lang="en-US" altLang="lv-LV"/>
          </a:p>
        </p:txBody>
      </p:sp>
      <p:sp>
        <p:nvSpPr>
          <p:cNvPr id="10" name="Rectangle 9"/>
          <p:cNvSpPr/>
          <p:nvPr/>
        </p:nvSpPr>
        <p:spPr>
          <a:xfrm>
            <a:off x="923109" y="1587473"/>
            <a:ext cx="7158445" cy="1882863"/>
          </a:xfrm>
          <a:prstGeom prst="rect">
            <a:avLst/>
          </a:prstGeom>
          <a:solidFill>
            <a:schemeClr val="lt1"/>
          </a:solidFill>
          <a:ln w="38100">
            <a:solidFill>
              <a:srgbClr val="01859C"/>
            </a:solidFill>
          </a:ln>
        </p:spPr>
        <p:style>
          <a:lnRef idx="2">
            <a:schemeClr val="dk1"/>
          </a:lnRef>
          <a:fillRef idx="1">
            <a:schemeClr val="lt1"/>
          </a:fillRef>
          <a:effectRef idx="0">
            <a:schemeClr val="dk1"/>
          </a:effectRef>
          <a:fontRef idx="minor">
            <a:schemeClr val="dk1"/>
          </a:fontRef>
        </p:style>
        <p:txBody>
          <a:bodyPr rtlCol="0" anchor="ctr"/>
          <a:lstStyle/>
          <a:p>
            <a:pPr algn="ctr"/>
            <a:r>
              <a:rPr lang="lv-LV" sz="1600" i="1" dirty="0">
                <a:solidFill>
                  <a:schemeClr val="tx1"/>
                </a:solidFill>
                <a:latin typeface="Tahoma" panose="020B0604030504040204" pitchFamily="34" charset="0"/>
                <a:ea typeface="Tahoma" panose="020B0604030504040204" pitchFamily="34" charset="0"/>
                <a:cs typeface="Tahoma" panose="020B0604030504040204" pitchFamily="34" charset="0"/>
              </a:rPr>
              <a:t>„Finansējums vietējās infrastruktūras izbūvei vai modernizēšanai, kas attiecas uz infrastruktūru, kura vietējā līmenī veicina uzņēmumu un patērētāju vides uzlabošanos un ražošanas bāzes modernizēšanu un attīstīšanu, </a:t>
            </a:r>
            <a:r>
              <a:rPr lang="lv-LV" sz="1600" b="1" i="1" dirty="0">
                <a:solidFill>
                  <a:schemeClr val="tx1"/>
                </a:solidFill>
                <a:latin typeface="Tahoma" panose="020B0604030504040204" pitchFamily="34" charset="0"/>
                <a:ea typeface="Tahoma" panose="020B0604030504040204" pitchFamily="34" charset="0"/>
                <a:cs typeface="Tahoma" panose="020B0604030504040204" pitchFamily="34" charset="0"/>
              </a:rPr>
              <a:t>ir saderīgs ar iekšējo tirgu Līguma 107. panta 3. punkta nozīmē un ir atbrīvots no Līguma 108. panta 3. punktā noteiktās paziņošanas prasības</a:t>
            </a:r>
            <a:r>
              <a:rPr lang="lv-LV" sz="1600" i="1" dirty="0">
                <a:solidFill>
                  <a:schemeClr val="tx1"/>
                </a:solidFill>
                <a:latin typeface="Tahoma" panose="020B0604030504040204" pitchFamily="34" charset="0"/>
                <a:ea typeface="Tahoma" panose="020B0604030504040204" pitchFamily="34" charset="0"/>
                <a:cs typeface="Tahoma" panose="020B0604030504040204" pitchFamily="34" charset="0"/>
              </a:rPr>
              <a:t>, ja ir izpildīti šajā pantā un I nodaļā paredzētie nosacījumi„</a:t>
            </a:r>
            <a:endParaRPr lang="lv-LV" sz="1600" dirty="0">
              <a:latin typeface="Tahoma" panose="020B0604030504040204" pitchFamily="34" charset="0"/>
              <a:ea typeface="Tahoma" panose="020B0604030504040204" pitchFamily="34" charset="0"/>
              <a:cs typeface="Tahoma" panose="020B0604030504040204" pitchFamily="34" charset="0"/>
            </a:endParaRPr>
          </a:p>
          <a:p>
            <a:pPr algn="ctr"/>
            <a:endParaRPr lang="lv-LV" dirty="0"/>
          </a:p>
        </p:txBody>
      </p:sp>
      <p:sp>
        <p:nvSpPr>
          <p:cNvPr id="11" name="Rectangle 10"/>
          <p:cNvSpPr/>
          <p:nvPr/>
        </p:nvSpPr>
        <p:spPr>
          <a:xfrm>
            <a:off x="788126" y="4321202"/>
            <a:ext cx="7898674" cy="1261884"/>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Ø"/>
              <a:tabLst>
                <a:tab pos="2865755" algn="ctr"/>
              </a:tabLst>
            </a:pPr>
            <a:r>
              <a:rPr lang="lv-LV" sz="1400" dirty="0">
                <a:latin typeface="Tahoma" panose="020B0604030504040204" pitchFamily="34" charset="0"/>
                <a:ea typeface="Tahoma" panose="020B0604030504040204" pitchFamily="34" charset="0"/>
                <a:cs typeface="Tahoma" panose="020B0604030504040204" pitchFamily="34" charset="0"/>
              </a:rPr>
              <a:t>atbalsts individuālam projektam pārsniedz 10 milj. EUR </a:t>
            </a:r>
          </a:p>
          <a:p>
            <a:pPr marL="285750" indent="-285750" algn="just">
              <a:spcBef>
                <a:spcPts val="600"/>
              </a:spcBef>
              <a:spcAft>
                <a:spcPts val="600"/>
              </a:spcAft>
              <a:buFont typeface="Wingdings" panose="05000000000000000000" pitchFamily="2" charset="2"/>
              <a:buChar char="Ø"/>
              <a:tabLst>
                <a:tab pos="2865755" algn="ctr"/>
              </a:tabLst>
            </a:pPr>
            <a:r>
              <a:rPr lang="lv-LV" sz="1400" dirty="0">
                <a:latin typeface="Tahoma" panose="020B0604030504040204" pitchFamily="34" charset="0"/>
                <a:ea typeface="Tahoma" panose="020B0604030504040204" pitchFamily="34" charset="0"/>
                <a:cs typeface="Tahoma" panose="020B0604030504040204" pitchFamily="34" charset="0"/>
              </a:rPr>
              <a:t>kopējā projekta summa pārsniedz 20 milj. EUR</a:t>
            </a:r>
          </a:p>
          <a:p>
            <a:pPr marL="285750" indent="-285750" algn="just">
              <a:spcBef>
                <a:spcPts val="600"/>
              </a:spcBef>
              <a:spcAft>
                <a:spcPts val="600"/>
              </a:spcAft>
              <a:buFont typeface="Wingdings" panose="05000000000000000000" pitchFamily="2" charset="2"/>
              <a:buChar char="Ø"/>
              <a:tabLst>
                <a:tab pos="2865755" algn="ctr"/>
              </a:tabLst>
            </a:pPr>
            <a:r>
              <a:rPr lang="lv-LV" sz="1400" dirty="0">
                <a:latin typeface="Tahoma" panose="020B0604030504040204" pitchFamily="34" charset="0"/>
                <a:ea typeface="Tahoma" panose="020B0604030504040204" pitchFamily="34" charset="0"/>
                <a:cs typeface="Tahoma" panose="020B0604030504040204" pitchFamily="34" charset="0"/>
              </a:rPr>
              <a:t>Atbrīvojums no paziņojuma Eiropas Komisijai nav spēkā, ja valsts atbalsta programmas gada budžets ir lielāks nekā 150 milj. EUR</a:t>
            </a:r>
          </a:p>
        </p:txBody>
      </p:sp>
    </p:spTree>
    <p:extLst>
      <p:ext uri="{BB962C8B-B14F-4D97-AF65-F5344CB8AC3E}">
        <p14:creationId xmlns:p14="http://schemas.microsoft.com/office/powerpoint/2010/main" val="2701061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011" y="246357"/>
            <a:ext cx="6744789" cy="1036642"/>
          </a:xfrm>
        </p:spPr>
        <p:txBody>
          <a:bodyPr>
            <a:normAutofit/>
          </a:bodyPr>
          <a:lstStyle/>
          <a:p>
            <a:pPr algn="just"/>
            <a:r>
              <a:rPr lang="lv-LV" dirty="0">
                <a:latin typeface="Tahoma" panose="020B0604030504040204" pitchFamily="34" charset="0"/>
                <a:ea typeface="Tahoma" panose="020B0604030504040204" pitchFamily="34" charset="0"/>
                <a:cs typeface="Tahoma" panose="020B0604030504040204" pitchFamily="34" charset="0"/>
              </a:rPr>
              <a:t>Izvērtējums par mājokļu būvniecības izmaksām</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28509403"/>
              </p:ext>
            </p:extLst>
          </p:nvPr>
        </p:nvGraphicFramePr>
        <p:xfrm>
          <a:off x="1497874" y="4414345"/>
          <a:ext cx="5782492" cy="2215055"/>
        </p:xfrm>
        <a:graphic>
          <a:graphicData uri="http://schemas.openxmlformats.org/drawingml/2006/table">
            <a:tbl>
              <a:tblPr firstRow="1" firstCol="1" bandRow="1">
                <a:tableStyleId>{5C22544A-7EE6-4342-B048-85BDC9FD1C3A}</a:tableStyleId>
              </a:tblPr>
              <a:tblGrid>
                <a:gridCol w="2110932">
                  <a:extLst>
                    <a:ext uri="{9D8B030D-6E8A-4147-A177-3AD203B41FA5}">
                      <a16:colId xmlns:a16="http://schemas.microsoft.com/office/drawing/2014/main" val="238843958"/>
                    </a:ext>
                  </a:extLst>
                </a:gridCol>
                <a:gridCol w="3671560">
                  <a:extLst>
                    <a:ext uri="{9D8B030D-6E8A-4147-A177-3AD203B41FA5}">
                      <a16:colId xmlns:a16="http://schemas.microsoft.com/office/drawing/2014/main" val="4075690430"/>
                    </a:ext>
                  </a:extLst>
                </a:gridCol>
              </a:tblGrid>
              <a:tr h="197817">
                <a:tc>
                  <a:txBody>
                    <a:bodyPr/>
                    <a:lstStyle/>
                    <a:p>
                      <a:pPr>
                        <a:lnSpc>
                          <a:spcPct val="107000"/>
                        </a:lnSpc>
                        <a:spcAft>
                          <a:spcPts val="0"/>
                        </a:spcAft>
                      </a:pPr>
                      <a:r>
                        <a:rPr lang="lv-LV" sz="1200" dirty="0">
                          <a:effectLst/>
                          <a:latin typeface="Tahoma" panose="020B0604030504040204" pitchFamily="34" charset="0"/>
                          <a:ea typeface="Tahoma" panose="020B0604030504040204" pitchFamily="34" charset="0"/>
                          <a:cs typeface="Tahoma" panose="020B0604030504040204" pitchFamily="34" charset="0"/>
                        </a:rPr>
                        <a:t>Objekta atrašanās vieta</a:t>
                      </a:r>
                    </a:p>
                  </a:txBody>
                  <a:tcPr marL="68580" marR="68580" marT="0" marB="0"/>
                </a:tc>
                <a:tc>
                  <a:txBody>
                    <a:bodyPr/>
                    <a:lstStyle/>
                    <a:p>
                      <a:pPr>
                        <a:lnSpc>
                          <a:spcPct val="107000"/>
                        </a:lnSpc>
                        <a:spcAft>
                          <a:spcPts val="0"/>
                        </a:spcAft>
                      </a:pPr>
                      <a:r>
                        <a:rPr lang="lv-LV" sz="1200" dirty="0">
                          <a:effectLst/>
                          <a:latin typeface="Tahoma" panose="020B0604030504040204" pitchFamily="34" charset="0"/>
                          <a:ea typeface="Tahoma" panose="020B0604030504040204" pitchFamily="34" charset="0"/>
                          <a:cs typeface="Tahoma" panose="020B0604030504040204" pitchFamily="34" charset="0"/>
                        </a:rPr>
                        <a:t>Ūdens iela 6, Ventspils</a:t>
                      </a:r>
                    </a:p>
                  </a:txBody>
                  <a:tcPr marL="68580" marR="68580" marT="0" marB="0"/>
                </a:tc>
                <a:extLst>
                  <a:ext uri="{0D108BD9-81ED-4DB2-BD59-A6C34878D82A}">
                    <a16:rowId xmlns:a16="http://schemas.microsoft.com/office/drawing/2014/main" val="2130136413"/>
                  </a:ext>
                </a:extLst>
              </a:tr>
              <a:tr h="197817">
                <a:tc>
                  <a:txBody>
                    <a:bodyPr/>
                    <a:lstStyle/>
                    <a:p>
                      <a:pPr>
                        <a:lnSpc>
                          <a:spcPct val="107000"/>
                        </a:lnSpc>
                        <a:spcAft>
                          <a:spcPts val="0"/>
                        </a:spcAft>
                      </a:pPr>
                      <a:r>
                        <a:rPr lang="lv-LV" sz="1200">
                          <a:effectLst/>
                          <a:latin typeface="Tahoma" panose="020B0604030504040204" pitchFamily="34" charset="0"/>
                          <a:ea typeface="Tahoma" panose="020B0604030504040204" pitchFamily="34" charset="0"/>
                          <a:cs typeface="Tahoma" panose="020B0604030504040204" pitchFamily="34" charset="0"/>
                        </a:rPr>
                        <a:t>Ēku skaits</a:t>
                      </a:r>
                    </a:p>
                  </a:txBody>
                  <a:tcPr marL="68580" marR="68580" marT="0" marB="0"/>
                </a:tc>
                <a:tc>
                  <a:txBody>
                    <a:bodyPr/>
                    <a:lstStyle/>
                    <a:p>
                      <a:pPr>
                        <a:lnSpc>
                          <a:spcPct val="107000"/>
                        </a:lnSpc>
                        <a:spcAft>
                          <a:spcPts val="0"/>
                        </a:spcAft>
                      </a:pPr>
                      <a:r>
                        <a:rPr lang="lv-LV" sz="1200">
                          <a:effectLst/>
                          <a:latin typeface="Tahoma" panose="020B0604030504040204" pitchFamily="34" charset="0"/>
                          <a:ea typeface="Tahoma" panose="020B0604030504040204" pitchFamily="34" charset="0"/>
                          <a:cs typeface="Tahoma" panose="020B0604030504040204" pitchFamily="34" charset="0"/>
                        </a:rPr>
                        <a:t>Viena, 2 korpusi savienoti puspagraba līmenī</a:t>
                      </a:r>
                    </a:p>
                  </a:txBody>
                  <a:tcPr marL="68580" marR="68580" marT="0" marB="0"/>
                </a:tc>
                <a:extLst>
                  <a:ext uri="{0D108BD9-81ED-4DB2-BD59-A6C34878D82A}">
                    <a16:rowId xmlns:a16="http://schemas.microsoft.com/office/drawing/2014/main" val="1796479291"/>
                  </a:ext>
                </a:extLst>
              </a:tr>
              <a:tr h="197817">
                <a:tc>
                  <a:txBody>
                    <a:bodyPr/>
                    <a:lstStyle/>
                    <a:p>
                      <a:pPr>
                        <a:lnSpc>
                          <a:spcPct val="107000"/>
                        </a:lnSpc>
                        <a:spcAft>
                          <a:spcPts val="0"/>
                        </a:spcAft>
                      </a:pPr>
                      <a:r>
                        <a:rPr lang="lv-LV" sz="1200">
                          <a:effectLst/>
                          <a:latin typeface="Tahoma" panose="020B0604030504040204" pitchFamily="34" charset="0"/>
                          <a:ea typeface="Tahoma" panose="020B0604030504040204" pitchFamily="34" charset="0"/>
                          <a:cs typeface="Tahoma" panose="020B0604030504040204" pitchFamily="34" charset="0"/>
                        </a:rPr>
                        <a:t>Zemes gabala platība</a:t>
                      </a:r>
                    </a:p>
                  </a:txBody>
                  <a:tcPr marL="68580" marR="68580" marT="0" marB="0"/>
                </a:tc>
                <a:tc>
                  <a:txBody>
                    <a:bodyPr/>
                    <a:lstStyle/>
                    <a:p>
                      <a:pPr>
                        <a:lnSpc>
                          <a:spcPct val="107000"/>
                        </a:lnSpc>
                        <a:spcAft>
                          <a:spcPts val="0"/>
                        </a:spcAft>
                      </a:pPr>
                      <a:r>
                        <a:rPr lang="lv-LV" sz="1200" dirty="0">
                          <a:effectLst/>
                          <a:latin typeface="Tahoma" panose="020B0604030504040204" pitchFamily="34" charset="0"/>
                          <a:ea typeface="Tahoma" panose="020B0604030504040204" pitchFamily="34" charset="0"/>
                          <a:cs typeface="Tahoma" panose="020B0604030504040204" pitchFamily="34" charset="0"/>
                        </a:rPr>
                        <a:t>4 155 m</a:t>
                      </a:r>
                      <a:r>
                        <a:rPr lang="lv-LV" sz="1200" baseline="30000" dirty="0">
                          <a:effectLst/>
                          <a:latin typeface="Tahoma" panose="020B0604030504040204" pitchFamily="34" charset="0"/>
                          <a:ea typeface="Tahoma" panose="020B0604030504040204" pitchFamily="34" charset="0"/>
                          <a:cs typeface="Tahoma" panose="020B0604030504040204" pitchFamily="34" charset="0"/>
                        </a:rPr>
                        <a:t>2</a:t>
                      </a:r>
                      <a:endParaRPr lang="lv-LV"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430803263"/>
                  </a:ext>
                </a:extLst>
              </a:tr>
              <a:tr h="197817">
                <a:tc>
                  <a:txBody>
                    <a:bodyPr/>
                    <a:lstStyle/>
                    <a:p>
                      <a:pPr>
                        <a:lnSpc>
                          <a:spcPct val="107000"/>
                        </a:lnSpc>
                        <a:spcAft>
                          <a:spcPts val="0"/>
                        </a:spcAft>
                      </a:pPr>
                      <a:r>
                        <a:rPr lang="lv-LV" sz="1200" dirty="0">
                          <a:effectLst/>
                          <a:latin typeface="Tahoma" panose="020B0604030504040204" pitchFamily="34" charset="0"/>
                          <a:ea typeface="Tahoma" panose="020B0604030504040204" pitchFamily="34" charset="0"/>
                          <a:cs typeface="Tahoma" panose="020B0604030504040204" pitchFamily="34" charset="0"/>
                        </a:rPr>
                        <a:t>Kopējā ēkas platība</a:t>
                      </a:r>
                    </a:p>
                  </a:txBody>
                  <a:tcPr marL="68580" marR="68580" marT="0" marB="0"/>
                </a:tc>
                <a:tc>
                  <a:txBody>
                    <a:bodyPr/>
                    <a:lstStyle/>
                    <a:p>
                      <a:pPr>
                        <a:lnSpc>
                          <a:spcPct val="107000"/>
                        </a:lnSpc>
                        <a:spcAft>
                          <a:spcPts val="0"/>
                        </a:spcAft>
                      </a:pPr>
                      <a:r>
                        <a:rPr lang="lv-LV" sz="1200" dirty="0">
                          <a:effectLst/>
                          <a:latin typeface="Tahoma" panose="020B0604030504040204" pitchFamily="34" charset="0"/>
                          <a:ea typeface="Tahoma" panose="020B0604030504040204" pitchFamily="34" charset="0"/>
                          <a:cs typeface="Tahoma" panose="020B0604030504040204" pitchFamily="34" charset="0"/>
                        </a:rPr>
                        <a:t>4 470 m</a:t>
                      </a:r>
                      <a:r>
                        <a:rPr lang="lv-LV" sz="1200" baseline="30000" dirty="0">
                          <a:effectLst/>
                          <a:latin typeface="Tahoma" panose="020B0604030504040204" pitchFamily="34" charset="0"/>
                          <a:ea typeface="Tahoma" panose="020B0604030504040204" pitchFamily="34" charset="0"/>
                          <a:cs typeface="Tahoma" panose="020B0604030504040204" pitchFamily="34" charset="0"/>
                        </a:rPr>
                        <a:t>2</a:t>
                      </a:r>
                      <a:endParaRPr lang="lv-LV"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636166397"/>
                  </a:ext>
                </a:extLst>
              </a:tr>
              <a:tr h="415168">
                <a:tc>
                  <a:txBody>
                    <a:bodyPr/>
                    <a:lstStyle/>
                    <a:p>
                      <a:pPr>
                        <a:lnSpc>
                          <a:spcPct val="107000"/>
                        </a:lnSpc>
                        <a:spcAft>
                          <a:spcPts val="0"/>
                        </a:spcAft>
                      </a:pPr>
                      <a:r>
                        <a:rPr lang="lv-LV" sz="1200" dirty="0">
                          <a:effectLst/>
                          <a:latin typeface="Tahoma" panose="020B0604030504040204" pitchFamily="34" charset="0"/>
                          <a:ea typeface="Tahoma" panose="020B0604030504040204" pitchFamily="34" charset="0"/>
                          <a:cs typeface="Tahoma" panose="020B0604030504040204" pitchFamily="34" charset="0"/>
                        </a:rPr>
                        <a:t>Dzīvojamā (lietderīgā) platība</a:t>
                      </a:r>
                    </a:p>
                  </a:txBody>
                  <a:tcPr marL="68580" marR="68580" marT="0" marB="0"/>
                </a:tc>
                <a:tc>
                  <a:txBody>
                    <a:bodyPr/>
                    <a:lstStyle/>
                    <a:p>
                      <a:pPr>
                        <a:lnSpc>
                          <a:spcPct val="107000"/>
                        </a:lnSpc>
                        <a:spcAft>
                          <a:spcPts val="0"/>
                        </a:spcAft>
                      </a:pPr>
                      <a:r>
                        <a:rPr lang="lv-LV" sz="1200" dirty="0">
                          <a:effectLst/>
                          <a:latin typeface="Tahoma" panose="020B0604030504040204" pitchFamily="34" charset="0"/>
                          <a:ea typeface="Tahoma" panose="020B0604030504040204" pitchFamily="34" charset="0"/>
                          <a:cs typeface="Tahoma" panose="020B0604030504040204" pitchFamily="34" charset="0"/>
                        </a:rPr>
                        <a:t>3 358 m</a:t>
                      </a:r>
                      <a:r>
                        <a:rPr lang="lv-LV" sz="1200" baseline="30000" dirty="0">
                          <a:effectLst/>
                          <a:latin typeface="Tahoma" panose="020B0604030504040204" pitchFamily="34" charset="0"/>
                          <a:ea typeface="Tahoma" panose="020B0604030504040204" pitchFamily="34" charset="0"/>
                          <a:cs typeface="Tahoma" panose="020B0604030504040204" pitchFamily="34" charset="0"/>
                        </a:rPr>
                        <a:t>2</a:t>
                      </a:r>
                      <a:endParaRPr lang="lv-LV"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462461720"/>
                  </a:ext>
                </a:extLst>
              </a:tr>
              <a:tr h="197817">
                <a:tc>
                  <a:txBody>
                    <a:bodyPr/>
                    <a:lstStyle/>
                    <a:p>
                      <a:pPr>
                        <a:lnSpc>
                          <a:spcPct val="107000"/>
                        </a:lnSpc>
                        <a:spcAft>
                          <a:spcPts val="0"/>
                        </a:spcAft>
                      </a:pPr>
                      <a:r>
                        <a:rPr lang="lv-LV" sz="1200">
                          <a:effectLst/>
                          <a:latin typeface="Tahoma" panose="020B0604030504040204" pitchFamily="34" charset="0"/>
                          <a:ea typeface="Tahoma" panose="020B0604030504040204" pitchFamily="34" charset="0"/>
                          <a:cs typeface="Tahoma" panose="020B0604030504040204" pitchFamily="34" charset="0"/>
                        </a:rPr>
                        <a:t>Virszemes stāvu skaits</a:t>
                      </a:r>
                    </a:p>
                  </a:txBody>
                  <a:tcPr marL="68580" marR="68580" marT="0" marB="0"/>
                </a:tc>
                <a:tc>
                  <a:txBody>
                    <a:bodyPr/>
                    <a:lstStyle/>
                    <a:p>
                      <a:pPr>
                        <a:lnSpc>
                          <a:spcPct val="107000"/>
                        </a:lnSpc>
                        <a:spcAft>
                          <a:spcPts val="0"/>
                        </a:spcAft>
                      </a:pPr>
                      <a:r>
                        <a:rPr lang="lv-LV" sz="1200" dirty="0">
                          <a:effectLst/>
                          <a:latin typeface="Tahoma" panose="020B0604030504040204" pitchFamily="34" charset="0"/>
                          <a:ea typeface="Tahoma" panose="020B0604030504040204" pitchFamily="34" charset="0"/>
                          <a:cs typeface="Tahoma" panose="020B0604030504040204" pitchFamily="34" charset="0"/>
                        </a:rPr>
                        <a:t>3</a:t>
                      </a:r>
                    </a:p>
                  </a:txBody>
                  <a:tcPr marL="68580" marR="68580" marT="0" marB="0"/>
                </a:tc>
                <a:extLst>
                  <a:ext uri="{0D108BD9-81ED-4DB2-BD59-A6C34878D82A}">
                    <a16:rowId xmlns:a16="http://schemas.microsoft.com/office/drawing/2014/main" val="3013345575"/>
                  </a:ext>
                </a:extLst>
              </a:tr>
              <a:tr h="415168">
                <a:tc>
                  <a:txBody>
                    <a:bodyPr/>
                    <a:lstStyle/>
                    <a:p>
                      <a:pPr>
                        <a:lnSpc>
                          <a:spcPct val="107000"/>
                        </a:lnSpc>
                        <a:spcAft>
                          <a:spcPts val="0"/>
                        </a:spcAft>
                      </a:pPr>
                      <a:r>
                        <a:rPr lang="lv-LV" sz="1200" dirty="0">
                          <a:effectLst/>
                          <a:latin typeface="Tahoma" panose="020B0604030504040204" pitchFamily="34" charset="0"/>
                          <a:ea typeface="Tahoma" panose="020B0604030504040204" pitchFamily="34" charset="0"/>
                          <a:cs typeface="Tahoma" panose="020B0604030504040204" pitchFamily="34" charset="0"/>
                        </a:rPr>
                        <a:t>Ēkas plānotā energoefektivitāte</a:t>
                      </a:r>
                    </a:p>
                  </a:txBody>
                  <a:tcPr marL="68580" marR="68580" marT="0" marB="0"/>
                </a:tc>
                <a:tc>
                  <a:txBody>
                    <a:bodyPr/>
                    <a:lstStyle/>
                    <a:p>
                      <a:pPr>
                        <a:lnSpc>
                          <a:spcPct val="107000"/>
                        </a:lnSpc>
                        <a:spcAft>
                          <a:spcPts val="0"/>
                        </a:spcAft>
                      </a:pPr>
                      <a:r>
                        <a:rPr lang="lv-LV" sz="1200" dirty="0">
                          <a:effectLst/>
                          <a:latin typeface="Tahoma" panose="020B0604030504040204" pitchFamily="34" charset="0"/>
                          <a:ea typeface="Tahoma" panose="020B0604030504040204" pitchFamily="34" charset="0"/>
                          <a:cs typeface="Tahoma" panose="020B0604030504040204" pitchFamily="34" charset="0"/>
                        </a:rPr>
                        <a:t>mazāk kā 50 </a:t>
                      </a:r>
                      <a:r>
                        <a:rPr lang="lv-LV" sz="1200" dirty="0" err="1">
                          <a:effectLst/>
                          <a:latin typeface="Tahoma" panose="020B0604030504040204" pitchFamily="34" charset="0"/>
                          <a:ea typeface="Tahoma" panose="020B0604030504040204" pitchFamily="34" charset="0"/>
                          <a:cs typeface="Tahoma" panose="020B0604030504040204" pitchFamily="34" charset="0"/>
                        </a:rPr>
                        <a:t>kWh</a:t>
                      </a:r>
                      <a:r>
                        <a:rPr lang="lv-LV" sz="1200" dirty="0">
                          <a:effectLst/>
                          <a:latin typeface="Tahoma" panose="020B0604030504040204" pitchFamily="34" charset="0"/>
                          <a:ea typeface="Tahoma" panose="020B0604030504040204" pitchFamily="34" charset="0"/>
                          <a:cs typeface="Tahoma" panose="020B0604030504040204" pitchFamily="34" charset="0"/>
                        </a:rPr>
                        <a:t>/m</a:t>
                      </a:r>
                      <a:r>
                        <a:rPr lang="lv-LV" sz="1200" baseline="30000" dirty="0">
                          <a:effectLst/>
                          <a:latin typeface="Tahoma" panose="020B0604030504040204" pitchFamily="34" charset="0"/>
                          <a:ea typeface="Tahoma" panose="020B0604030504040204" pitchFamily="34" charset="0"/>
                          <a:cs typeface="Tahoma" panose="020B0604030504040204" pitchFamily="34" charset="0"/>
                        </a:rPr>
                        <a:t>2</a:t>
                      </a:r>
                      <a:r>
                        <a:rPr lang="lv-LV" sz="1200" dirty="0">
                          <a:effectLst/>
                          <a:latin typeface="Tahoma" panose="020B0604030504040204" pitchFamily="34" charset="0"/>
                          <a:ea typeface="Tahoma" panose="020B0604030504040204" pitchFamily="34" charset="0"/>
                          <a:cs typeface="Tahoma" panose="020B0604030504040204" pitchFamily="34" charset="0"/>
                        </a:rPr>
                        <a:t> gadā</a:t>
                      </a:r>
                    </a:p>
                  </a:txBody>
                  <a:tcPr marL="68580" marR="68580" marT="0" marB="0"/>
                </a:tc>
                <a:extLst>
                  <a:ext uri="{0D108BD9-81ED-4DB2-BD59-A6C34878D82A}">
                    <a16:rowId xmlns:a16="http://schemas.microsoft.com/office/drawing/2014/main" val="1644715468"/>
                  </a:ext>
                </a:extLst>
              </a:tr>
              <a:tr h="197817">
                <a:tc>
                  <a:txBody>
                    <a:bodyPr/>
                    <a:lstStyle/>
                    <a:p>
                      <a:pPr>
                        <a:lnSpc>
                          <a:spcPct val="107000"/>
                        </a:lnSpc>
                        <a:spcAft>
                          <a:spcPts val="0"/>
                        </a:spcAft>
                      </a:pPr>
                      <a:r>
                        <a:rPr lang="lv-LV" sz="1200">
                          <a:effectLst/>
                          <a:latin typeface="Tahoma" panose="020B0604030504040204" pitchFamily="34" charset="0"/>
                          <a:ea typeface="Tahoma" panose="020B0604030504040204" pitchFamily="34" charset="0"/>
                          <a:cs typeface="Tahoma" panose="020B0604030504040204" pitchFamily="34" charset="0"/>
                        </a:rPr>
                        <a:t>Dzīvokļu skaits kopā</a:t>
                      </a:r>
                    </a:p>
                  </a:txBody>
                  <a:tcPr marL="68580" marR="68580" marT="0" marB="0"/>
                </a:tc>
                <a:tc>
                  <a:txBody>
                    <a:bodyPr/>
                    <a:lstStyle/>
                    <a:p>
                      <a:pPr>
                        <a:lnSpc>
                          <a:spcPct val="107000"/>
                        </a:lnSpc>
                        <a:spcAft>
                          <a:spcPts val="0"/>
                        </a:spcAft>
                      </a:pPr>
                      <a:r>
                        <a:rPr lang="lv-LV" sz="1200">
                          <a:effectLst/>
                          <a:latin typeface="Tahoma" panose="020B0604030504040204" pitchFamily="34" charset="0"/>
                          <a:ea typeface="Tahoma" panose="020B0604030504040204" pitchFamily="34" charset="0"/>
                          <a:cs typeface="Tahoma" panose="020B0604030504040204" pitchFamily="34" charset="0"/>
                        </a:rPr>
                        <a:t>43</a:t>
                      </a:r>
                    </a:p>
                  </a:txBody>
                  <a:tcPr marL="68580" marR="68580" marT="0" marB="0"/>
                </a:tc>
                <a:extLst>
                  <a:ext uri="{0D108BD9-81ED-4DB2-BD59-A6C34878D82A}">
                    <a16:rowId xmlns:a16="http://schemas.microsoft.com/office/drawing/2014/main" val="1450567043"/>
                  </a:ext>
                </a:extLst>
              </a:tr>
              <a:tr h="197817">
                <a:tc>
                  <a:txBody>
                    <a:bodyPr/>
                    <a:lstStyle/>
                    <a:p>
                      <a:pPr>
                        <a:lnSpc>
                          <a:spcPct val="107000"/>
                        </a:lnSpc>
                        <a:spcAft>
                          <a:spcPts val="0"/>
                        </a:spcAft>
                      </a:pPr>
                      <a:r>
                        <a:rPr lang="lv-LV" sz="1200" dirty="0">
                          <a:effectLst/>
                          <a:latin typeface="Tahoma" panose="020B0604030504040204" pitchFamily="34" charset="0"/>
                          <a:ea typeface="Tahoma" panose="020B0604030504040204" pitchFamily="34" charset="0"/>
                          <a:cs typeface="Tahoma" panose="020B0604030504040204" pitchFamily="34" charset="0"/>
                        </a:rPr>
                        <a:t>Autostāvvietu skaits kopā</a:t>
                      </a:r>
                    </a:p>
                  </a:txBody>
                  <a:tcPr marL="68580" marR="68580" marT="0" marB="0"/>
                </a:tc>
                <a:tc>
                  <a:txBody>
                    <a:bodyPr/>
                    <a:lstStyle/>
                    <a:p>
                      <a:pPr>
                        <a:lnSpc>
                          <a:spcPct val="107000"/>
                        </a:lnSpc>
                        <a:spcAft>
                          <a:spcPts val="0"/>
                        </a:spcAft>
                      </a:pPr>
                      <a:r>
                        <a:rPr lang="lv-LV" sz="1200" dirty="0">
                          <a:effectLst/>
                          <a:latin typeface="Tahoma" panose="020B0604030504040204" pitchFamily="34" charset="0"/>
                          <a:ea typeface="Tahoma" panose="020B0604030504040204" pitchFamily="34" charset="0"/>
                          <a:cs typeface="Tahoma" panose="020B0604030504040204" pitchFamily="34" charset="0"/>
                        </a:rPr>
                        <a:t>68</a:t>
                      </a:r>
                    </a:p>
                  </a:txBody>
                  <a:tcPr marL="68580" marR="68580" marT="0" marB="0"/>
                </a:tc>
                <a:extLst>
                  <a:ext uri="{0D108BD9-81ED-4DB2-BD59-A6C34878D82A}">
                    <a16:rowId xmlns:a16="http://schemas.microsoft.com/office/drawing/2014/main" val="3470716270"/>
                  </a:ext>
                </a:extLst>
              </a:tr>
            </a:tbl>
          </a:graphicData>
        </a:graphic>
      </p:graphicFrame>
      <p:sp>
        <p:nvSpPr>
          <p:cNvPr id="6" name="Slide Number Placeholder 5"/>
          <p:cNvSpPr>
            <a:spLocks noGrp="1"/>
          </p:cNvSpPr>
          <p:nvPr>
            <p:ph type="sldNum" sz="quarter" idx="13"/>
          </p:nvPr>
        </p:nvSpPr>
        <p:spPr/>
        <p:txBody>
          <a:bodyPr/>
          <a:lstStyle/>
          <a:p>
            <a:fld id="{0E466ADA-D24F-4538-A237-D6F0255529BA}" type="slidenum">
              <a:rPr lang="en-US" altLang="lv-LV" smtClean="0"/>
              <a:pPr/>
              <a:t>5</a:t>
            </a:fld>
            <a:endParaRPr lang="en-US" altLang="lv-LV"/>
          </a:p>
        </p:txBody>
      </p:sp>
      <p:sp>
        <p:nvSpPr>
          <p:cNvPr id="9" name="Rectangle 8"/>
          <p:cNvSpPr/>
          <p:nvPr/>
        </p:nvSpPr>
        <p:spPr>
          <a:xfrm>
            <a:off x="461554" y="1417642"/>
            <a:ext cx="7855132" cy="3539430"/>
          </a:xfrm>
          <a:prstGeom prst="rect">
            <a:avLst/>
          </a:prstGeom>
        </p:spPr>
        <p:txBody>
          <a:bodyPr wrap="square">
            <a:spAutoFit/>
          </a:bodyPr>
          <a:lstStyle/>
          <a:p>
            <a:r>
              <a:rPr lang="lv-LV" dirty="0">
                <a:latin typeface="Tahoma" panose="020B0604030504040204" pitchFamily="34" charset="0"/>
                <a:ea typeface="Tahoma" panose="020B0604030504040204" pitchFamily="34" charset="0"/>
                <a:cs typeface="Tahoma" panose="020B0604030504040204" pitchFamily="34" charset="0"/>
              </a:rPr>
              <a:t>Indikatīvās būvniecības izmaksu prognozes 2018.gadā:</a:t>
            </a:r>
          </a:p>
          <a:p>
            <a:pPr marL="285750" indent="-285750">
              <a:buFont typeface="Arial" panose="020B0604020202020204" pitchFamily="34" charset="0"/>
              <a:buChar char="•"/>
            </a:pPr>
            <a:r>
              <a:rPr lang="lv-LV" sz="1800" dirty="0">
                <a:latin typeface="Tahoma" panose="020B0604030504040204" pitchFamily="34" charset="0"/>
                <a:ea typeface="Tahoma" panose="020B0604030504040204" pitchFamily="34" charset="0"/>
                <a:cs typeface="Tahoma" panose="020B0604030504040204" pitchFamily="34" charset="0"/>
              </a:rPr>
              <a:t>1050 -1300 euro/m2 (Latvijas Būvuzņēmēju partnerība*)</a:t>
            </a:r>
          </a:p>
          <a:p>
            <a:pPr marL="285750" indent="-285750">
              <a:buFont typeface="Arial" panose="020B0604020202020204" pitchFamily="34" charset="0"/>
              <a:buChar char="•"/>
            </a:pPr>
            <a:r>
              <a:rPr lang="lv-LV" sz="1800" dirty="0">
                <a:latin typeface="Tahoma" panose="020B0604030504040204" pitchFamily="34" charset="0"/>
                <a:ea typeface="Tahoma" panose="020B0604030504040204" pitchFamily="34" charset="0"/>
                <a:cs typeface="Tahoma" panose="020B0604030504040204" pitchFamily="34" charset="0"/>
              </a:rPr>
              <a:t>1500 – 1700 euro/m2 (SIA Merks**)</a:t>
            </a:r>
          </a:p>
          <a:p>
            <a:r>
              <a:rPr lang="lv-LV" sz="1800" dirty="0">
                <a:latin typeface="Tahoma" panose="020B0604030504040204" pitchFamily="34" charset="0"/>
                <a:ea typeface="Tahoma" panose="020B0604030504040204" pitchFamily="34" charset="0"/>
                <a:cs typeface="Tahoma" panose="020B0604030504040204" pitchFamily="34" charset="0"/>
              </a:rPr>
              <a:t> </a:t>
            </a:r>
          </a:p>
          <a:p>
            <a:r>
              <a:rPr lang="lv-LV" dirty="0">
                <a:latin typeface="Tahoma" panose="020B0604030504040204" pitchFamily="34" charset="0"/>
                <a:ea typeface="Tahoma" panose="020B0604030504040204" pitchFamily="34" charset="0"/>
                <a:cs typeface="Tahoma" panose="020B0604030504040204" pitchFamily="34" charset="0"/>
              </a:rPr>
              <a:t>Prasības ēkai*:</a:t>
            </a:r>
          </a:p>
          <a:p>
            <a:pPr marL="285750" indent="-285750">
              <a:buFont typeface="Wingdings" panose="05000000000000000000" pitchFamily="2" charset="2"/>
              <a:buChar char="Ø"/>
            </a:pPr>
            <a:r>
              <a:rPr lang="lv-LV" dirty="0">
                <a:latin typeface="Tahoma" panose="020B0604030504040204" pitchFamily="34" charset="0"/>
                <a:ea typeface="Tahoma" panose="020B0604030504040204" pitchFamily="34" charset="0"/>
                <a:cs typeface="Tahoma" panose="020B0604030504040204" pitchFamily="34" charset="0"/>
              </a:rPr>
              <a:t>atbilst A energoefektivitātes klasei;</a:t>
            </a:r>
          </a:p>
          <a:p>
            <a:pPr marL="285750" indent="-285750">
              <a:buFont typeface="Wingdings" panose="05000000000000000000" pitchFamily="2" charset="2"/>
              <a:buChar char="Ø"/>
            </a:pPr>
            <a:r>
              <a:rPr lang="lv-LV" dirty="0">
                <a:latin typeface="Tahoma" panose="020B0604030504040204" pitchFamily="34" charset="0"/>
                <a:ea typeface="Tahoma" panose="020B0604030504040204" pitchFamily="34" charset="0"/>
                <a:cs typeface="Tahoma" panose="020B0604030504040204" pitchFamily="34" charset="0"/>
              </a:rPr>
              <a:t>veikta apdare;</a:t>
            </a:r>
          </a:p>
          <a:p>
            <a:pPr marL="285750" indent="-285750">
              <a:buFont typeface="Wingdings" panose="05000000000000000000" pitchFamily="2" charset="2"/>
              <a:buChar char="Ø"/>
            </a:pPr>
            <a:r>
              <a:rPr lang="lv-LV" dirty="0">
                <a:latin typeface="Tahoma" panose="020B0604030504040204" pitchFamily="34" charset="0"/>
                <a:ea typeface="Tahoma" panose="020B0604030504040204" pitchFamily="34" charset="0"/>
                <a:cs typeface="Tahoma" panose="020B0604030504040204" pitchFamily="34" charset="0"/>
              </a:rPr>
              <a:t>iekārtota tualete, vanna/duša, virtuve. </a:t>
            </a:r>
          </a:p>
          <a:p>
            <a:pPr marL="285750" indent="-285750">
              <a:buFont typeface="Wingdings" panose="05000000000000000000" pitchFamily="2" charset="2"/>
              <a:buChar char="Ø"/>
            </a:pPr>
            <a:endParaRPr lang="lv-LV" dirty="0">
              <a:latin typeface="Tahoma" panose="020B0604030504040204" pitchFamily="34" charset="0"/>
              <a:ea typeface="Tahoma" panose="020B0604030504040204" pitchFamily="34" charset="0"/>
              <a:cs typeface="Tahoma" panose="020B0604030504040204" pitchFamily="34" charset="0"/>
            </a:endParaRPr>
          </a:p>
          <a:p>
            <a:r>
              <a:rPr lang="lv-LV" dirty="0">
                <a:latin typeface="Tahoma" panose="020B0604030504040204" pitchFamily="34" charset="0"/>
                <a:ea typeface="Tahoma" panose="020B0604030504040204" pitchFamily="34" charset="0"/>
                <a:cs typeface="Tahoma" panose="020B0604030504040204" pitchFamily="34" charset="0"/>
              </a:rPr>
              <a:t>Prasības ēkai teritorijā, kurai noteikts valsts nozīmes pilsētbūvniecības kultūras pieminekļa statuss**:</a:t>
            </a:r>
          </a:p>
          <a:p>
            <a:endParaRPr lang="lv-LV" dirty="0">
              <a:latin typeface="Tahoma" panose="020B0604030504040204" pitchFamily="34" charset="0"/>
              <a:ea typeface="Tahoma" panose="020B0604030504040204" pitchFamily="34" charset="0"/>
              <a:cs typeface="Tahoma" panose="020B0604030504040204" pitchFamily="34" charset="0"/>
            </a:endParaRPr>
          </a:p>
          <a:p>
            <a:endParaRPr lang="lv-LV" dirty="0"/>
          </a:p>
        </p:txBody>
      </p:sp>
    </p:spTree>
    <p:extLst>
      <p:ext uri="{BB962C8B-B14F-4D97-AF65-F5344CB8AC3E}">
        <p14:creationId xmlns:p14="http://schemas.microsoft.com/office/powerpoint/2010/main" val="3794126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7806" y="381000"/>
            <a:ext cx="6648994" cy="1036642"/>
          </a:xfrm>
        </p:spPr>
        <p:txBody>
          <a:bodyPr>
            <a:normAutofit/>
          </a:bodyPr>
          <a:lstStyle/>
          <a:p>
            <a:r>
              <a:rPr lang="lv-LV" dirty="0">
                <a:latin typeface="Tahoma" panose="020B0604030504040204" pitchFamily="34" charset="0"/>
                <a:ea typeface="Tahoma" panose="020B0604030504040204" pitchFamily="34" charset="0"/>
                <a:cs typeface="Tahoma" panose="020B0604030504040204" pitchFamily="34" charset="0"/>
              </a:rPr>
              <a:t>Tipveida projektu izstrāde īres namu būvniecībai</a:t>
            </a:r>
          </a:p>
        </p:txBody>
      </p:sp>
      <p:sp>
        <p:nvSpPr>
          <p:cNvPr id="3" name="Content Placeholder 2"/>
          <p:cNvSpPr>
            <a:spLocks noGrp="1"/>
          </p:cNvSpPr>
          <p:nvPr>
            <p:ph idx="1"/>
          </p:nvPr>
        </p:nvSpPr>
        <p:spPr>
          <a:xfrm>
            <a:off x="901521" y="1752602"/>
            <a:ext cx="7785280" cy="4373573"/>
          </a:xfrm>
        </p:spPr>
        <p:txBody>
          <a:bodyPr>
            <a:normAutofit/>
          </a:bodyPr>
          <a:lstStyle/>
          <a:p>
            <a:pPr marL="342900" indent="-342900" algn="just">
              <a:spcBef>
                <a:spcPts val="1200"/>
              </a:spcBef>
              <a:spcAft>
                <a:spcPts val="600"/>
              </a:spcAft>
              <a:buFont typeface="Wingdings" panose="05000000000000000000" pitchFamily="2" charset="2"/>
              <a:buChar char="Ø"/>
            </a:pPr>
            <a:r>
              <a:rPr lang="lv-LV" dirty="0">
                <a:latin typeface="Tahoma" panose="020B0604030504040204" pitchFamily="34" charset="0"/>
                <a:ea typeface="Tahoma" panose="020B0604030504040204" pitchFamily="34" charset="0"/>
                <a:cs typeface="Tahoma" panose="020B0604030504040204" pitchFamily="34" charset="0"/>
              </a:rPr>
              <a:t>Atbalstāma - nozīmīgs pasākums būvniecības izmaksu mazināšanai</a:t>
            </a:r>
          </a:p>
          <a:p>
            <a:pPr marL="342900" indent="-342900" algn="just">
              <a:spcBef>
                <a:spcPts val="1200"/>
              </a:spcBef>
              <a:spcAft>
                <a:spcPts val="600"/>
              </a:spcAft>
              <a:buFont typeface="Wingdings" panose="05000000000000000000" pitchFamily="2" charset="2"/>
              <a:buChar char="Ø"/>
            </a:pPr>
            <a:r>
              <a:rPr lang="lv-LV" dirty="0">
                <a:latin typeface="Tahoma" panose="020B0604030504040204" pitchFamily="34" charset="0"/>
                <a:ea typeface="Tahoma" panose="020B0604030504040204" pitchFamily="34" charset="0"/>
                <a:cs typeface="Tahoma" panose="020B0604030504040204" pitchFamily="34" charset="0"/>
              </a:rPr>
              <a:t>Nepieciešams paredzēt finansējumu 2019.gada valsts budžetā </a:t>
            </a:r>
          </a:p>
          <a:p>
            <a:pPr marL="342900" indent="-342900" algn="just">
              <a:spcBef>
                <a:spcPts val="1200"/>
              </a:spcBef>
              <a:spcAft>
                <a:spcPts val="600"/>
              </a:spcAft>
              <a:buFont typeface="Wingdings" panose="05000000000000000000" pitchFamily="2" charset="2"/>
              <a:buChar char="Ø"/>
            </a:pPr>
            <a:r>
              <a:rPr lang="lv-LV" dirty="0">
                <a:latin typeface="Tahoma" panose="020B0604030504040204" pitchFamily="34" charset="0"/>
                <a:ea typeface="Tahoma" panose="020B0604030504040204" pitchFamily="34" charset="0"/>
                <a:cs typeface="Tahoma" panose="020B0604030504040204" pitchFamily="34" charset="0"/>
              </a:rPr>
              <a:t>Nav realizējams 2018.gadā piešķirot atbalstu īres namu būvniecībai reģionos</a:t>
            </a:r>
          </a:p>
        </p:txBody>
      </p:sp>
      <p:sp>
        <p:nvSpPr>
          <p:cNvPr id="6" name="Slide Number Placeholder 5"/>
          <p:cNvSpPr>
            <a:spLocks noGrp="1"/>
          </p:cNvSpPr>
          <p:nvPr>
            <p:ph type="sldNum" sz="quarter" idx="13"/>
          </p:nvPr>
        </p:nvSpPr>
        <p:spPr/>
        <p:txBody>
          <a:bodyPr/>
          <a:lstStyle/>
          <a:p>
            <a:fld id="{0E466ADA-D24F-4538-A237-D6F0255529BA}" type="slidenum">
              <a:rPr lang="en-US" altLang="lv-LV" smtClean="0"/>
              <a:pPr/>
              <a:t>6</a:t>
            </a:fld>
            <a:endParaRPr lang="en-US" altLang="lv-LV"/>
          </a:p>
        </p:txBody>
      </p:sp>
    </p:spTree>
    <p:extLst>
      <p:ext uri="{BB962C8B-B14F-4D97-AF65-F5344CB8AC3E}">
        <p14:creationId xmlns:p14="http://schemas.microsoft.com/office/powerpoint/2010/main" val="1104963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sz="quarter" idx="10"/>
          </p:nvPr>
        </p:nvSpPr>
        <p:spPr>
          <a:xfrm>
            <a:off x="685800" y="3479800"/>
            <a:ext cx="7772400" cy="1422400"/>
          </a:xfrm>
        </p:spPr>
        <p:txBody>
          <a:bodyPr/>
          <a:lstStyle/>
          <a:p>
            <a:pPr>
              <a:spcBef>
                <a:spcPct val="0"/>
              </a:spcBef>
              <a:spcAft>
                <a:spcPts val="600"/>
              </a:spcAft>
            </a:pPr>
            <a:r>
              <a:rPr lang="lv-LV" altLang="lv-LV" sz="4400">
                <a:solidFill>
                  <a:srgbClr val="228B9D"/>
                </a:solidFill>
                <a:ea typeface="ＭＳ Ｐゴシック" panose="020B0600070205080204" pitchFamily="34" charset="-128"/>
              </a:rPr>
              <a:t>Paldies!</a:t>
            </a:r>
          </a:p>
          <a:p>
            <a:pPr>
              <a:spcBef>
                <a:spcPct val="0"/>
              </a:spcBef>
              <a:spcAft>
                <a:spcPts val="600"/>
              </a:spcAft>
            </a:pPr>
            <a:endParaRPr lang="lv-LV" altLang="lv-LV" sz="4000">
              <a:ea typeface="ＭＳ Ｐゴシック" panose="020B0600070205080204" pitchFamily="34" charset="-128"/>
            </a:endParaRPr>
          </a:p>
        </p:txBody>
      </p:sp>
      <p:sp>
        <p:nvSpPr>
          <p:cNvPr id="19459" name="Text Placeholder 2"/>
          <p:cNvSpPr>
            <a:spLocks noGrp="1"/>
          </p:cNvSpPr>
          <p:nvPr>
            <p:ph type="body" sz="quarter" idx="11"/>
          </p:nvPr>
        </p:nvSpPr>
        <p:spPr>
          <a:xfrm>
            <a:off x="685800" y="4902202"/>
            <a:ext cx="7772400" cy="1643063"/>
          </a:xfrm>
        </p:spPr>
        <p:txBody>
          <a:bodyPr>
            <a:normAutofit fontScale="85000" lnSpcReduction="20000"/>
          </a:bodyPr>
          <a:lstStyle/>
          <a:p>
            <a:pPr>
              <a:lnSpc>
                <a:spcPct val="110000"/>
              </a:lnSpc>
              <a:spcBef>
                <a:spcPct val="0"/>
              </a:spcBef>
              <a:buClr>
                <a:srgbClr val="DAEDA9"/>
              </a:buClr>
              <a:tabLst>
                <a:tab pos="984250" algn="l"/>
              </a:tabLst>
              <a:defRPr/>
            </a:pPr>
            <a:r>
              <a:rPr lang="lv-LV" altLang="lv-LV" b="1" dirty="0">
                <a:cs typeface="Arial" pitchFamily="34" charset="0"/>
              </a:rPr>
              <a:t>Ekonomikas ministrija</a:t>
            </a:r>
          </a:p>
          <a:p>
            <a:pPr>
              <a:lnSpc>
                <a:spcPct val="110000"/>
              </a:lnSpc>
              <a:spcBef>
                <a:spcPct val="0"/>
              </a:spcBef>
              <a:buClr>
                <a:srgbClr val="DAEDA9"/>
              </a:buClr>
              <a:tabLst>
                <a:tab pos="984250" algn="l"/>
              </a:tabLst>
              <a:defRPr/>
            </a:pPr>
            <a:r>
              <a:rPr lang="lv-LV" altLang="lv-LV" dirty="0">
                <a:cs typeface="Arial" pitchFamily="34" charset="0"/>
              </a:rPr>
              <a:t>Adrese: Brīvības iela 55, Rīga, LV-1519</a:t>
            </a:r>
            <a:br>
              <a:rPr lang="lv-LV" altLang="lv-LV" dirty="0">
                <a:cs typeface="Arial" pitchFamily="34" charset="0"/>
              </a:rPr>
            </a:br>
            <a:r>
              <a:rPr lang="lv-LV" altLang="lv-LV" dirty="0">
                <a:cs typeface="Arial" pitchFamily="34" charset="0"/>
              </a:rPr>
              <a:t>Tālrunis: +371 6 7013 100</a:t>
            </a:r>
            <a:br>
              <a:rPr lang="lv-LV" altLang="lv-LV" dirty="0">
                <a:cs typeface="Arial" pitchFamily="34" charset="0"/>
              </a:rPr>
            </a:br>
            <a:r>
              <a:rPr lang="lv-LV" altLang="lv-LV" dirty="0">
                <a:cs typeface="Arial" pitchFamily="34" charset="0"/>
              </a:rPr>
              <a:t>Fakss: +371 6 7280 882</a:t>
            </a:r>
            <a:br>
              <a:rPr lang="lv-LV" altLang="lv-LV" dirty="0">
                <a:solidFill>
                  <a:srgbClr val="005374"/>
                </a:solidFill>
                <a:cs typeface="Arial" pitchFamily="34" charset="0"/>
              </a:rPr>
            </a:br>
            <a:r>
              <a:rPr lang="lv-LV" altLang="lv-LV" dirty="0">
                <a:cs typeface="Arial" pitchFamily="34" charset="0"/>
              </a:rPr>
              <a:t>E-pasts:</a:t>
            </a:r>
            <a:r>
              <a:rPr lang="lv-LV" altLang="lv-LV" dirty="0">
                <a:solidFill>
                  <a:srgbClr val="83D7EA"/>
                </a:solidFill>
                <a:cs typeface="Arial" pitchFamily="34" charset="0"/>
              </a:rPr>
              <a:t> </a:t>
            </a:r>
            <a:r>
              <a:rPr lang="lv-LV" altLang="lv-LV" dirty="0" err="1">
                <a:solidFill>
                  <a:srgbClr val="83D7EA"/>
                </a:solidFill>
                <a:cs typeface="Arial" pitchFamily="34" charset="0"/>
                <a:hlinkClick r:id="rId3"/>
              </a:rPr>
              <a:t>pasts@em.gov.lv</a:t>
            </a:r>
            <a:endParaRPr lang="lv-LV" altLang="lv-LV" dirty="0">
              <a:solidFill>
                <a:srgbClr val="83D7EA"/>
              </a:solidFill>
              <a:cs typeface="Arial" pitchFamily="34" charset="0"/>
            </a:endParaRPr>
          </a:p>
          <a:p>
            <a:pPr>
              <a:lnSpc>
                <a:spcPct val="110000"/>
              </a:lnSpc>
              <a:spcBef>
                <a:spcPct val="0"/>
              </a:spcBef>
              <a:buClr>
                <a:srgbClr val="DAEDA9"/>
              </a:buClr>
              <a:tabLst>
                <a:tab pos="984250" algn="l"/>
              </a:tabLst>
              <a:defRPr/>
            </a:pPr>
            <a:r>
              <a:rPr lang="lv-LV" altLang="lv-LV" dirty="0" err="1">
                <a:cs typeface="Arial" pitchFamily="34" charset="0"/>
              </a:rPr>
              <a:t>Mājaslapa</a:t>
            </a:r>
            <a:r>
              <a:rPr lang="lv-LV" altLang="lv-LV" dirty="0">
                <a:cs typeface="Arial" pitchFamily="34" charset="0"/>
              </a:rPr>
              <a:t>:</a:t>
            </a:r>
            <a:r>
              <a:rPr lang="lv-LV" altLang="lv-LV" dirty="0">
                <a:solidFill>
                  <a:srgbClr val="005374"/>
                </a:solidFill>
                <a:cs typeface="Arial" pitchFamily="34" charset="0"/>
              </a:rPr>
              <a:t> </a:t>
            </a:r>
            <a:r>
              <a:rPr lang="lv-LV" altLang="lv-LV" dirty="0" err="1">
                <a:solidFill>
                  <a:srgbClr val="005374"/>
                </a:solidFill>
                <a:cs typeface="Arial" pitchFamily="34" charset="0"/>
                <a:hlinkClick r:id="rId4"/>
              </a:rPr>
              <a:t>www.em.gov.lv</a:t>
            </a:r>
            <a:endParaRPr lang="lv-LV" altLang="lv-LV" dirty="0">
              <a:solidFill>
                <a:srgbClr val="005374"/>
              </a:solidFill>
              <a:cs typeface="Arial" pitchFamily="34" charset="0"/>
            </a:endParaRPr>
          </a:p>
          <a:p>
            <a:pPr>
              <a:lnSpc>
                <a:spcPct val="110000"/>
              </a:lnSpc>
              <a:spcBef>
                <a:spcPct val="0"/>
              </a:spcBef>
              <a:buClr>
                <a:srgbClr val="DAEDA9"/>
              </a:buClr>
              <a:tabLst>
                <a:tab pos="984250" algn="l"/>
              </a:tabLst>
              <a:defRPr/>
            </a:pPr>
            <a:r>
              <a:rPr lang="lv-LV" altLang="lv-LV" dirty="0" err="1">
                <a:cs typeface="Arial" pitchFamily="34" charset="0"/>
              </a:rPr>
              <a:t>Twitter</a:t>
            </a:r>
            <a:r>
              <a:rPr lang="lv-LV" altLang="lv-LV" dirty="0">
                <a:cs typeface="Arial" pitchFamily="34" charset="0"/>
              </a:rPr>
              <a:t>: @</a:t>
            </a:r>
            <a:r>
              <a:rPr lang="lv-LV" altLang="lv-LV" dirty="0" err="1">
                <a:cs typeface="Arial" pitchFamily="34" charset="0"/>
              </a:rPr>
              <a:t>EM_gov_lv</a:t>
            </a:r>
            <a:r>
              <a:rPr lang="lv-LV" altLang="lv-LV" dirty="0">
                <a:cs typeface="Arial" pitchFamily="34" charset="0"/>
              </a:rPr>
              <a:t>, @</a:t>
            </a:r>
            <a:r>
              <a:rPr lang="lv-LV" altLang="lv-LV" dirty="0" err="1">
                <a:cs typeface="Arial" pitchFamily="34" charset="0"/>
              </a:rPr>
              <a:t>siltinam</a:t>
            </a:r>
            <a:endParaRPr lang="lv-LV" altLang="lv-LV" dirty="0">
              <a:cs typeface="Arial" pitchFamily="34" charset="0"/>
            </a:endParaRPr>
          </a:p>
          <a:p>
            <a:pPr>
              <a:lnSpc>
                <a:spcPct val="110000"/>
              </a:lnSpc>
              <a:spcBef>
                <a:spcPct val="0"/>
              </a:spcBef>
              <a:buClr>
                <a:srgbClr val="DAEDA9"/>
              </a:buClr>
              <a:tabLst>
                <a:tab pos="984250" algn="l"/>
              </a:tabLst>
              <a:defRPr/>
            </a:pPr>
            <a:r>
              <a:rPr lang="lv-LV" altLang="lv-LV" dirty="0" err="1">
                <a:cs typeface="Arial" pitchFamily="34" charset="0"/>
              </a:rPr>
              <a:t>Youtube</a:t>
            </a:r>
            <a:r>
              <a:rPr lang="lv-LV" altLang="lv-LV" dirty="0">
                <a:cs typeface="Arial" pitchFamily="34" charset="0"/>
              </a:rPr>
              <a:t>: </a:t>
            </a:r>
            <a:r>
              <a:rPr lang="lv-LV" altLang="lv-LV" u="sng" dirty="0">
                <a:solidFill>
                  <a:srgbClr val="005374"/>
                </a:solidFill>
                <a:cs typeface="Arial" pitchFamily="34" charset="0"/>
                <a:hlinkClick r:id="rId5"/>
              </a:rPr>
              <a:t>http://www.youtube.com/ekonomikasministrija</a:t>
            </a:r>
            <a:endParaRPr lang="lv-LV" altLang="lv-LV" u="sng" dirty="0">
              <a:solidFill>
                <a:srgbClr val="005374"/>
              </a:solidFill>
              <a:cs typeface="Arial" pitchFamily="34" charset="0"/>
            </a:endParaRPr>
          </a:p>
          <a:p>
            <a:pPr>
              <a:lnSpc>
                <a:spcPct val="110000"/>
              </a:lnSpc>
              <a:spcBef>
                <a:spcPct val="0"/>
              </a:spcBef>
              <a:buClr>
                <a:srgbClr val="DAEDA9"/>
              </a:buClr>
              <a:tabLst>
                <a:tab pos="984250" algn="l"/>
              </a:tabLst>
              <a:defRPr/>
            </a:pPr>
            <a:r>
              <a:rPr lang="lv-LV" altLang="lv-LV" dirty="0" err="1">
                <a:cs typeface="Arial" pitchFamily="34" charset="0"/>
              </a:rPr>
              <a:t>Facebook</a:t>
            </a:r>
            <a:r>
              <a:rPr lang="lv-LV" altLang="lv-LV" dirty="0">
                <a:cs typeface="Arial" pitchFamily="34" charset="0"/>
              </a:rPr>
              <a:t>:</a:t>
            </a:r>
            <a:r>
              <a:rPr lang="en-AU" dirty="0"/>
              <a:t> </a:t>
            </a:r>
            <a:r>
              <a:rPr lang="en-AU" dirty="0">
                <a:hlinkClick r:id="rId6"/>
              </a:rPr>
              <a:t>http:/</a:t>
            </a:r>
            <a:r>
              <a:rPr lang="lv-LV" dirty="0">
                <a:hlinkClick r:id="rId6"/>
              </a:rPr>
              <a:t>/</a:t>
            </a:r>
            <a:r>
              <a:rPr lang="en-AU" u="sng" dirty="0">
                <a:hlinkClick r:id="rId6"/>
              </a:rPr>
              <a:t>www.facebook.com/atbalstsuznemejiem</a:t>
            </a:r>
            <a:r>
              <a:rPr lang="lv-LV" u="sng" dirty="0"/>
              <a:t> </a:t>
            </a:r>
            <a:endParaRPr lang="lv-LV" dirty="0"/>
          </a:p>
          <a:p>
            <a:pPr>
              <a:lnSpc>
                <a:spcPct val="90000"/>
              </a:lnSpc>
              <a:spcBef>
                <a:spcPct val="0"/>
              </a:spcBef>
              <a:buClr>
                <a:srgbClr val="DAEDA9"/>
              </a:buClr>
              <a:tabLst>
                <a:tab pos="984250" algn="l"/>
              </a:tabLst>
              <a:defRPr/>
            </a:pPr>
            <a:endParaRPr lang="lv-LV" altLang="lv-LV" dirty="0">
              <a:solidFill>
                <a:srgbClr val="005374"/>
              </a:solidFill>
              <a:cs typeface="Arial" pitchFamily="34" charset="0"/>
            </a:endParaRPr>
          </a:p>
          <a:p>
            <a:pPr>
              <a:buFont typeface="Arial" charset="0"/>
              <a:buNone/>
              <a:defRPr/>
            </a:pPr>
            <a:endParaRPr lang="lv-LV" altLang="lv-LV" dirty="0"/>
          </a:p>
        </p:txBody>
      </p:sp>
    </p:spTree>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alpha val="7000"/>
          </a:schemeClr>
        </a:solidFill>
        <a:ln w="25400">
          <a:solidFill>
            <a:srgbClr val="7FF905"/>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Prezentacija_LV</Template>
  <TotalTime>172</TotalTime>
  <Words>579</Words>
  <Application>Microsoft Office PowerPoint</Application>
  <PresentationFormat>On-screen Show (4:3)</PresentationFormat>
  <Paragraphs>84</Paragraphs>
  <Slides>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ＭＳ Ｐゴシック</vt:lpstr>
      <vt:lpstr>Arial</vt:lpstr>
      <vt:lpstr>Calibri</vt:lpstr>
      <vt:lpstr>Tahoma</vt:lpstr>
      <vt:lpstr>Times New Roman</vt:lpstr>
      <vt:lpstr>Verdana</vt:lpstr>
      <vt:lpstr>Wingdings</vt:lpstr>
      <vt:lpstr>89_Prezentacija_templateLV</vt:lpstr>
      <vt:lpstr>Atbalsts īres namu būvniecībai reģionos</vt:lpstr>
      <vt:lpstr>Atbilstība valsts atbalsta regulējumam</vt:lpstr>
      <vt:lpstr>Eiropas Komisijas skaidrojums par 56. panta piemērotību atbalstam īres māju būvniecībai </vt:lpstr>
      <vt:lpstr>Valsts atbalsta saskaņošana ar Eiropas komisiju</vt:lpstr>
      <vt:lpstr>Izvērtējums par mājokļu būvniecības izmaksām</vt:lpstr>
      <vt:lpstr>Tipveida projektu izstrāde īres namu būvniecībai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Ministrijas prioritārie rīcības virzieni 2017.gadā</dc:title>
  <dc:creator>Mārtiņš Auders</dc:creator>
  <cp:lastModifiedBy>Edmunds Valantis</cp:lastModifiedBy>
  <cp:revision>365</cp:revision>
  <cp:lastPrinted>2018-04-21T05:23:41Z</cp:lastPrinted>
  <dcterms:created xsi:type="dcterms:W3CDTF">2016-10-03T12:10:45Z</dcterms:created>
  <dcterms:modified xsi:type="dcterms:W3CDTF">2018-05-02T08:19:47Z</dcterms:modified>
</cp:coreProperties>
</file>